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94" r:id="rId3"/>
    <p:sldId id="309" r:id="rId4"/>
    <p:sldId id="311" r:id="rId5"/>
    <p:sldId id="312" r:id="rId6"/>
    <p:sldId id="280" r:id="rId7"/>
    <p:sldId id="306" r:id="rId8"/>
    <p:sldId id="281" r:id="rId9"/>
    <p:sldId id="279" r:id="rId10"/>
    <p:sldId id="282" r:id="rId11"/>
    <p:sldId id="276" r:id="rId12"/>
    <p:sldId id="308" r:id="rId13"/>
    <p:sldId id="295" r:id="rId14"/>
    <p:sldId id="259" r:id="rId1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32"/>
    <p:restoredTop sz="94674"/>
  </p:normalViewPr>
  <p:slideViewPr>
    <p:cSldViewPr>
      <p:cViewPr varScale="1">
        <p:scale>
          <a:sx n="124" d="100"/>
          <a:sy n="124" d="100"/>
        </p:scale>
        <p:origin x="1912"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54900-4329-8F45-97BD-0532BFD93DB0}" type="datetimeFigureOut">
              <a:rPr lang="en-US" smtClean="0"/>
              <a:t>11/4/19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D4D45-94DD-3145-B909-6D9D8C7BC163}" type="slidenum">
              <a:rPr lang="en-US" smtClean="0"/>
              <a:t>‹#›</a:t>
            </a:fld>
            <a:endParaRPr lang="en-US"/>
          </a:p>
        </p:txBody>
      </p:sp>
    </p:spTree>
    <p:extLst>
      <p:ext uri="{BB962C8B-B14F-4D97-AF65-F5344CB8AC3E}">
        <p14:creationId xmlns:p14="http://schemas.microsoft.com/office/powerpoint/2010/main" val="3067477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68FB30B-B832-504F-BE60-7ABABBE24C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7CF5EA-7DD0-0D4A-A50B-EB0043F3FF47}" type="slidenum">
              <a:rPr lang="en-US" altLang="en-US" sz="1200"/>
              <a:pPr/>
              <a:t>2</a:t>
            </a:fld>
            <a:endParaRPr lang="en-US" altLang="en-US" sz="1200"/>
          </a:p>
        </p:txBody>
      </p:sp>
      <p:sp>
        <p:nvSpPr>
          <p:cNvPr id="78850" name="Rectangle 2">
            <a:extLst>
              <a:ext uri="{FF2B5EF4-FFF2-40B4-BE49-F238E27FC236}">
                <a16:creationId xmlns:a16="http://schemas.microsoft.com/office/drawing/2014/main" id="{458A78E3-300D-C746-8625-734FC57B15EE}"/>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7411" name="Rectangle 3">
            <a:extLst>
              <a:ext uri="{FF2B5EF4-FFF2-40B4-BE49-F238E27FC236}">
                <a16:creationId xmlns:a16="http://schemas.microsoft.com/office/drawing/2014/main" id="{BBA6FB4A-0513-8447-A0D1-52C5D93E452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3478041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F8F097BC-21A6-814D-9EE1-63632515754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1C947AB-A8D4-904E-AE0E-7E49848789BA}" type="slidenum">
              <a:rPr lang="en-US" altLang="en-US" sz="1200"/>
              <a:pPr/>
              <a:t>11</a:t>
            </a:fld>
            <a:endParaRPr lang="en-US" altLang="en-US" sz="1200"/>
          </a:p>
        </p:txBody>
      </p:sp>
      <p:sp>
        <p:nvSpPr>
          <p:cNvPr id="46082" name="Rectangle 2">
            <a:extLst>
              <a:ext uri="{FF2B5EF4-FFF2-40B4-BE49-F238E27FC236}">
                <a16:creationId xmlns:a16="http://schemas.microsoft.com/office/drawing/2014/main" id="{33711586-98EB-8248-AB55-B37B40F381E5}"/>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987" name="Rectangle 3">
            <a:extLst>
              <a:ext uri="{FF2B5EF4-FFF2-40B4-BE49-F238E27FC236}">
                <a16:creationId xmlns:a16="http://schemas.microsoft.com/office/drawing/2014/main" id="{EF446801-48BA-1442-8861-8E36F3006BF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605114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2E3226B0-0847-B744-822E-1D6E1615571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DC0F42-A14D-7E46-A163-2417E7E0698E}" type="slidenum">
              <a:rPr lang="en-US" altLang="en-US" sz="1200"/>
              <a:pPr/>
              <a:t>12</a:t>
            </a:fld>
            <a:endParaRPr lang="en-US" altLang="en-US" sz="1200"/>
          </a:p>
        </p:txBody>
      </p:sp>
      <p:sp>
        <p:nvSpPr>
          <p:cNvPr id="44034" name="Rectangle 2">
            <a:extLst>
              <a:ext uri="{FF2B5EF4-FFF2-40B4-BE49-F238E27FC236}">
                <a16:creationId xmlns:a16="http://schemas.microsoft.com/office/drawing/2014/main" id="{E5D90B60-80B3-234C-A2ED-AD923ECF7397}"/>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9939" name="Rectangle 3">
            <a:extLst>
              <a:ext uri="{FF2B5EF4-FFF2-40B4-BE49-F238E27FC236}">
                <a16:creationId xmlns:a16="http://schemas.microsoft.com/office/drawing/2014/main" id="{D6492B6A-909A-1245-AD0D-9BFD65FA2A5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45318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ED4D45-94DD-3145-B909-6D9D8C7BC163}" type="slidenum">
              <a:rPr lang="en-US" smtClean="0"/>
              <a:t>14</a:t>
            </a:fld>
            <a:endParaRPr lang="en-US"/>
          </a:p>
        </p:txBody>
      </p:sp>
    </p:spTree>
    <p:extLst>
      <p:ext uri="{BB962C8B-B14F-4D97-AF65-F5344CB8AC3E}">
        <p14:creationId xmlns:p14="http://schemas.microsoft.com/office/powerpoint/2010/main" val="2444847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6F4A909F-C393-9A40-B044-A96E8D8E5A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8BC6B9A-7288-5D4E-A266-911CBE7CC3D3}" type="slidenum">
              <a:rPr lang="en-US" altLang="en-US" sz="1200"/>
              <a:pPr/>
              <a:t>3</a:t>
            </a:fld>
            <a:endParaRPr lang="en-US" altLang="en-US" sz="1200"/>
          </a:p>
        </p:txBody>
      </p:sp>
      <p:sp>
        <p:nvSpPr>
          <p:cNvPr id="78850" name="Rectangle 2">
            <a:extLst>
              <a:ext uri="{FF2B5EF4-FFF2-40B4-BE49-F238E27FC236}">
                <a16:creationId xmlns:a16="http://schemas.microsoft.com/office/drawing/2014/main" id="{7740F6A8-4FD5-F948-BB7C-2AC783691997}"/>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9459" name="Rectangle 3">
            <a:extLst>
              <a:ext uri="{FF2B5EF4-FFF2-40B4-BE49-F238E27FC236}">
                <a16:creationId xmlns:a16="http://schemas.microsoft.com/office/drawing/2014/main" id="{19DF5FFE-D418-AC41-977D-D47F7236EC26}"/>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81277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F68FB30B-B832-504F-BE60-7ABABBE24C2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7CF5EA-7DD0-0D4A-A50B-EB0043F3FF47}" type="slidenum">
              <a:rPr lang="en-US" altLang="en-US" sz="1200"/>
              <a:pPr/>
              <a:t>4</a:t>
            </a:fld>
            <a:endParaRPr lang="en-US" altLang="en-US" sz="1200"/>
          </a:p>
        </p:txBody>
      </p:sp>
      <p:sp>
        <p:nvSpPr>
          <p:cNvPr id="78850" name="Rectangle 2">
            <a:extLst>
              <a:ext uri="{FF2B5EF4-FFF2-40B4-BE49-F238E27FC236}">
                <a16:creationId xmlns:a16="http://schemas.microsoft.com/office/drawing/2014/main" id="{458A78E3-300D-C746-8625-734FC57B15EE}"/>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7411" name="Rectangle 3">
            <a:extLst>
              <a:ext uri="{FF2B5EF4-FFF2-40B4-BE49-F238E27FC236}">
                <a16:creationId xmlns:a16="http://schemas.microsoft.com/office/drawing/2014/main" id="{BBA6FB4A-0513-8447-A0D1-52C5D93E4525}"/>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lnSpc>
                <a:spcPct val="90000"/>
              </a:lnSpc>
              <a:buFontTx/>
              <a:buNone/>
            </a:pPr>
            <a:r>
              <a:rPr lang="en-US" altLang="en-US" sz="1200" dirty="0"/>
              <a:t>NOT book “risk assessment”, tick sheet, </a:t>
            </a:r>
            <a:r>
              <a:rPr lang="en-US" altLang="en-US" sz="1200" dirty="0" err="1"/>
              <a:t>etc</a:t>
            </a:r>
            <a:endParaRPr lang="en-US" altLang="en-US" sz="1200" dirty="0"/>
          </a:p>
          <a:p>
            <a:pPr eaLnBrk="1" hangingPunct="1">
              <a:lnSpc>
                <a:spcPct val="90000"/>
              </a:lnSpc>
              <a:buFontTx/>
              <a:buNone/>
            </a:pPr>
            <a:r>
              <a:rPr lang="en-US" altLang="en-US" sz="1200" dirty="0">
                <a:solidFill>
                  <a:srgbClr val="3366FF"/>
                </a:solidFill>
              </a:rPr>
              <a:t>likelihood</a:t>
            </a:r>
            <a:endParaRPr lang="en-US" altLang="en-US" sz="1200" dirty="0"/>
          </a:p>
          <a:p>
            <a:pPr eaLnBrk="1" hangingPunct="1">
              <a:lnSpc>
                <a:spcPct val="90000"/>
              </a:lnSpc>
              <a:buFontTx/>
              <a:buNone/>
            </a:pPr>
            <a:r>
              <a:rPr lang="en-US" altLang="en-US" sz="1200" dirty="0">
                <a:solidFill>
                  <a:srgbClr val="3366FF"/>
                </a:solidFill>
              </a:rPr>
              <a:t>degree of harm </a:t>
            </a:r>
            <a:r>
              <a:rPr lang="en-US" altLang="en-US" sz="1200" dirty="0"/>
              <a:t>consideration requires</a:t>
            </a:r>
          </a:p>
          <a:p>
            <a:pPr eaLnBrk="1" hangingPunct="1">
              <a:lnSpc>
                <a:spcPct val="90000"/>
              </a:lnSpc>
              <a:buFontTx/>
              <a:buNone/>
            </a:pPr>
            <a:r>
              <a:rPr lang="en-US" altLang="en-US" sz="1200" dirty="0"/>
              <a:t>proper risk assessment using a risk matrix</a:t>
            </a:r>
          </a:p>
          <a:p>
            <a:pPr eaLnBrk="1" hangingPunct="1">
              <a:lnSpc>
                <a:spcPct val="90000"/>
              </a:lnSpc>
              <a:buFontTx/>
              <a:buNone/>
            </a:pPr>
            <a:r>
              <a:rPr lang="en-US" altLang="en-US" sz="1200" dirty="0"/>
              <a:t>e.g. </a:t>
            </a:r>
            <a:r>
              <a:rPr lang="en-US" altLang="en-US" sz="1200" dirty="0" err="1"/>
              <a:t>Aust</a:t>
            </a:r>
            <a:r>
              <a:rPr lang="en-US" altLang="en-US" sz="1200" dirty="0"/>
              <a:t>/ISO Standard on Risk Management</a:t>
            </a:r>
          </a:p>
          <a:p>
            <a:pPr eaLnBrk="1" hangingPunct="1"/>
            <a:endParaRPr lang="en-US"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97434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4DBE7E20-E22E-654A-988C-09FB70EA20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744F51-CD8B-7547-8EC1-2B732E6B6F61}" type="slidenum">
              <a:rPr lang="en-US" altLang="en-US" sz="1200"/>
              <a:pPr/>
              <a:t>5</a:t>
            </a:fld>
            <a:endParaRPr lang="en-US" altLang="en-US" sz="1200"/>
          </a:p>
        </p:txBody>
      </p:sp>
      <p:sp>
        <p:nvSpPr>
          <p:cNvPr id="78850" name="Rectangle 2">
            <a:extLst>
              <a:ext uri="{FF2B5EF4-FFF2-40B4-BE49-F238E27FC236}">
                <a16:creationId xmlns:a16="http://schemas.microsoft.com/office/drawing/2014/main" id="{E9B9F22B-2C41-904E-9528-4A83B5950CA7}"/>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1507" name="Rectangle 3">
            <a:extLst>
              <a:ext uri="{FF2B5EF4-FFF2-40B4-BE49-F238E27FC236}">
                <a16:creationId xmlns:a16="http://schemas.microsoft.com/office/drawing/2014/main" id="{0AF611D2-EE61-B249-9C8D-7FC0B3808DC2}"/>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925904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C9E78983-115B-C94F-B4F7-0D54CC50BC4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1A5B715-97D7-0C4F-9590-213DF2C08CE1}" type="slidenum">
              <a:rPr lang="en-US" altLang="en-US" sz="1200"/>
              <a:pPr/>
              <a:t>6</a:t>
            </a:fld>
            <a:endParaRPr lang="en-US" altLang="en-US" sz="1200"/>
          </a:p>
        </p:txBody>
      </p:sp>
      <p:sp>
        <p:nvSpPr>
          <p:cNvPr id="54274" name="Rectangle 2">
            <a:extLst>
              <a:ext uri="{FF2B5EF4-FFF2-40B4-BE49-F238E27FC236}">
                <a16:creationId xmlns:a16="http://schemas.microsoft.com/office/drawing/2014/main" id="{05F727B3-235D-F247-8724-EF01BFBFC9A1}"/>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3795" name="Rectangle 3">
            <a:extLst>
              <a:ext uri="{FF2B5EF4-FFF2-40B4-BE49-F238E27FC236}">
                <a16:creationId xmlns:a16="http://schemas.microsoft.com/office/drawing/2014/main" id="{02A68B3D-A810-7340-AEC6-F0FE3FCE789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265854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647BC6-3C73-3145-BA02-0050B843940D}" type="slidenum">
              <a:rPr lang="en-US" altLang="en-US" smtClean="0"/>
              <a:pPr/>
              <a:t>7</a:t>
            </a:fld>
            <a:endParaRPr lang="en-US" altLang="en-US"/>
          </a:p>
        </p:txBody>
      </p:sp>
    </p:spTree>
    <p:extLst>
      <p:ext uri="{BB962C8B-B14F-4D97-AF65-F5344CB8AC3E}">
        <p14:creationId xmlns:p14="http://schemas.microsoft.com/office/powerpoint/2010/main" val="1272395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8EEC2862-A70A-2245-BAC6-8D3FC6E9B6F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8655D6-2738-DA4A-B738-B34250532505}" type="slidenum">
              <a:rPr lang="en-US" altLang="en-US" sz="1200"/>
              <a:pPr/>
              <a:t>8</a:t>
            </a:fld>
            <a:endParaRPr lang="en-US" altLang="en-US" sz="1200"/>
          </a:p>
        </p:txBody>
      </p:sp>
      <p:sp>
        <p:nvSpPr>
          <p:cNvPr id="56322" name="Rectangle 2">
            <a:extLst>
              <a:ext uri="{FF2B5EF4-FFF2-40B4-BE49-F238E27FC236}">
                <a16:creationId xmlns:a16="http://schemas.microsoft.com/office/drawing/2014/main" id="{6D42FFFE-51A8-8446-A71C-A7BA3F6383EB}"/>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5843" name="Rectangle 3">
            <a:extLst>
              <a:ext uri="{FF2B5EF4-FFF2-40B4-BE49-F238E27FC236}">
                <a16:creationId xmlns:a16="http://schemas.microsoft.com/office/drawing/2014/main" id="{89589D04-F2AA-9F40-A344-FE9A364B7BA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495809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AFFB07EF-9808-3740-868C-67FCD5A0A3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D65FC8-816E-D843-861F-D6EBD867B4EE}" type="slidenum">
              <a:rPr lang="en-US" altLang="en-US" sz="1200"/>
              <a:pPr/>
              <a:t>9</a:t>
            </a:fld>
            <a:endParaRPr lang="en-US" altLang="en-US" sz="1200"/>
          </a:p>
        </p:txBody>
      </p:sp>
      <p:sp>
        <p:nvSpPr>
          <p:cNvPr id="52226" name="Rectangle 2">
            <a:extLst>
              <a:ext uri="{FF2B5EF4-FFF2-40B4-BE49-F238E27FC236}">
                <a16:creationId xmlns:a16="http://schemas.microsoft.com/office/drawing/2014/main" id="{5D18E4DC-8116-774A-B401-ACE17435964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6083" name="Rectangle 3">
            <a:extLst>
              <a:ext uri="{FF2B5EF4-FFF2-40B4-BE49-F238E27FC236}">
                <a16:creationId xmlns:a16="http://schemas.microsoft.com/office/drawing/2014/main" id="{96554888-66FC-1F4A-9307-51D2BDE4060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168117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4F715C73-9C7F-364A-9BC5-CD8600C7331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575B76-44F6-8141-A6E7-814E395B2A8B}" type="slidenum">
              <a:rPr lang="en-US" altLang="en-US" sz="1200"/>
              <a:pPr/>
              <a:t>10</a:t>
            </a:fld>
            <a:endParaRPr lang="en-US" altLang="en-US" sz="1200"/>
          </a:p>
        </p:txBody>
      </p:sp>
      <p:sp>
        <p:nvSpPr>
          <p:cNvPr id="58370" name="Rectangle 2">
            <a:extLst>
              <a:ext uri="{FF2B5EF4-FFF2-40B4-BE49-F238E27FC236}">
                <a16:creationId xmlns:a16="http://schemas.microsoft.com/office/drawing/2014/main" id="{2DE68BF7-4FDD-A545-9012-48E2B085D889}"/>
              </a:ext>
            </a:extLst>
          </p:cNvPr>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37891" name="Rectangle 3">
            <a:extLst>
              <a:ext uri="{FF2B5EF4-FFF2-40B4-BE49-F238E27FC236}">
                <a16:creationId xmlns:a16="http://schemas.microsoft.com/office/drawing/2014/main" id="{3227F4B3-2FD8-474F-9C3B-86EED67595E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1044951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AU"/>
              <a:t>Click to edit Master subtitle style</a:t>
            </a:r>
            <a:endParaRPr lang="en-US"/>
          </a:p>
        </p:txBody>
      </p:sp>
      <p:sp>
        <p:nvSpPr>
          <p:cNvPr id="4" name="Rectangle 4">
            <a:extLst>
              <a:ext uri="{FF2B5EF4-FFF2-40B4-BE49-F238E27FC236}">
                <a16:creationId xmlns:a16="http://schemas.microsoft.com/office/drawing/2014/main" id="{76C180C7-D8F3-9C40-920B-79A9CCD221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454D72D-9061-654E-A394-19214118EF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71B29B9-C89D-2F4D-8FE6-2DB1456E8B22}"/>
              </a:ext>
            </a:extLst>
          </p:cNvPr>
          <p:cNvSpPr>
            <a:spLocks noGrp="1" noChangeArrowheads="1"/>
          </p:cNvSpPr>
          <p:nvPr>
            <p:ph type="sldNum" sz="quarter" idx="12"/>
          </p:nvPr>
        </p:nvSpPr>
        <p:spPr>
          <a:ln/>
        </p:spPr>
        <p:txBody>
          <a:bodyPr/>
          <a:lstStyle>
            <a:lvl1pPr>
              <a:defRPr/>
            </a:lvl1pPr>
          </a:lstStyle>
          <a:p>
            <a:fld id="{EDB92F7E-AF63-9842-B10A-EDCB845AFAF9}" type="slidenum">
              <a:rPr lang="en-US" altLang="en-US"/>
              <a:pPr/>
              <a:t>‹#›</a:t>
            </a:fld>
            <a:endParaRPr lang="en-US" altLang="en-US"/>
          </a:p>
        </p:txBody>
      </p:sp>
    </p:spTree>
    <p:extLst>
      <p:ext uri="{BB962C8B-B14F-4D97-AF65-F5344CB8AC3E}">
        <p14:creationId xmlns:p14="http://schemas.microsoft.com/office/powerpoint/2010/main" val="2325281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E0D4B70-3198-DF40-8361-7929AD84514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EE1E612-6EB8-1B4F-AC4F-F42960142D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E401277-AD17-1A4F-97F4-4C2723F24B4E}"/>
              </a:ext>
            </a:extLst>
          </p:cNvPr>
          <p:cNvSpPr>
            <a:spLocks noGrp="1" noChangeArrowheads="1"/>
          </p:cNvSpPr>
          <p:nvPr>
            <p:ph type="sldNum" sz="quarter" idx="12"/>
          </p:nvPr>
        </p:nvSpPr>
        <p:spPr>
          <a:ln/>
        </p:spPr>
        <p:txBody>
          <a:bodyPr/>
          <a:lstStyle>
            <a:lvl1pPr>
              <a:defRPr/>
            </a:lvl1pPr>
          </a:lstStyle>
          <a:p>
            <a:fld id="{251D1974-5A11-784D-963F-D3977CA827CF}" type="slidenum">
              <a:rPr lang="en-US" altLang="en-US"/>
              <a:pPr/>
              <a:t>‹#›</a:t>
            </a:fld>
            <a:endParaRPr lang="en-US" altLang="en-US"/>
          </a:p>
        </p:txBody>
      </p:sp>
    </p:spTree>
    <p:extLst>
      <p:ext uri="{BB962C8B-B14F-4D97-AF65-F5344CB8AC3E}">
        <p14:creationId xmlns:p14="http://schemas.microsoft.com/office/powerpoint/2010/main" val="4141651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915B4716-B623-0C4A-8348-3AC44153FE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611BB7-1EA7-8447-96FA-7C5CF17457A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76DDEC-4543-274E-8AA5-99DD5E7E7B2F}"/>
              </a:ext>
            </a:extLst>
          </p:cNvPr>
          <p:cNvSpPr>
            <a:spLocks noGrp="1" noChangeArrowheads="1"/>
          </p:cNvSpPr>
          <p:nvPr>
            <p:ph type="sldNum" sz="quarter" idx="12"/>
          </p:nvPr>
        </p:nvSpPr>
        <p:spPr>
          <a:ln/>
        </p:spPr>
        <p:txBody>
          <a:bodyPr/>
          <a:lstStyle>
            <a:lvl1pPr>
              <a:defRPr/>
            </a:lvl1pPr>
          </a:lstStyle>
          <a:p>
            <a:fld id="{5A6ED7FD-E0E5-3546-80CC-280368BB131C}" type="slidenum">
              <a:rPr lang="en-US" altLang="en-US"/>
              <a:pPr/>
              <a:t>‹#›</a:t>
            </a:fld>
            <a:endParaRPr lang="en-US" altLang="en-US"/>
          </a:p>
        </p:txBody>
      </p:sp>
    </p:spTree>
    <p:extLst>
      <p:ext uri="{BB962C8B-B14F-4D97-AF65-F5344CB8AC3E}">
        <p14:creationId xmlns:p14="http://schemas.microsoft.com/office/powerpoint/2010/main" val="321117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idx="1"/>
          </p:nvPr>
        </p:nvSpPr>
        <p:spPr/>
        <p:txBody>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Rectangle 4">
            <a:extLst>
              <a:ext uri="{FF2B5EF4-FFF2-40B4-BE49-F238E27FC236}">
                <a16:creationId xmlns:a16="http://schemas.microsoft.com/office/drawing/2014/main" id="{340BA6B9-DD46-3749-B600-3775CA6371E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5431D4-7A8A-8E42-8A21-A4A7ADCC3A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349B15-A780-EA4C-97EF-5FA678B4A420}"/>
              </a:ext>
            </a:extLst>
          </p:cNvPr>
          <p:cNvSpPr>
            <a:spLocks noGrp="1" noChangeArrowheads="1"/>
          </p:cNvSpPr>
          <p:nvPr>
            <p:ph type="sldNum" sz="quarter" idx="12"/>
          </p:nvPr>
        </p:nvSpPr>
        <p:spPr>
          <a:ln/>
        </p:spPr>
        <p:txBody>
          <a:bodyPr/>
          <a:lstStyle>
            <a:lvl1pPr>
              <a:defRPr/>
            </a:lvl1pPr>
          </a:lstStyle>
          <a:p>
            <a:fld id="{FB3CFF33-DE18-2040-AEE8-F55E84543ADE}" type="slidenum">
              <a:rPr lang="en-US" altLang="en-US"/>
              <a:pPr/>
              <a:t>‹#›</a:t>
            </a:fld>
            <a:endParaRPr lang="en-US" altLang="en-US"/>
          </a:p>
        </p:txBody>
      </p:sp>
    </p:spTree>
    <p:extLst>
      <p:ext uri="{BB962C8B-B14F-4D97-AF65-F5344CB8AC3E}">
        <p14:creationId xmlns:p14="http://schemas.microsoft.com/office/powerpoint/2010/main" val="3172615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AU"/>
              <a:t>Click to edit Master text styles</a:t>
            </a:r>
          </a:p>
        </p:txBody>
      </p:sp>
      <p:sp>
        <p:nvSpPr>
          <p:cNvPr id="4" name="Rectangle 4">
            <a:extLst>
              <a:ext uri="{FF2B5EF4-FFF2-40B4-BE49-F238E27FC236}">
                <a16:creationId xmlns:a16="http://schemas.microsoft.com/office/drawing/2014/main" id="{6F146059-68C9-6940-8133-9063A765B3F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A89DB68-02B5-5C46-8169-CAC4A46B9B3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3A10DB-D166-7B42-857B-943B896D2D0C}"/>
              </a:ext>
            </a:extLst>
          </p:cNvPr>
          <p:cNvSpPr>
            <a:spLocks noGrp="1" noChangeArrowheads="1"/>
          </p:cNvSpPr>
          <p:nvPr>
            <p:ph type="sldNum" sz="quarter" idx="12"/>
          </p:nvPr>
        </p:nvSpPr>
        <p:spPr>
          <a:ln/>
        </p:spPr>
        <p:txBody>
          <a:bodyPr/>
          <a:lstStyle>
            <a:lvl1pPr>
              <a:defRPr/>
            </a:lvl1pPr>
          </a:lstStyle>
          <a:p>
            <a:fld id="{8232170A-94A5-F741-9E77-06CAECCC688E}" type="slidenum">
              <a:rPr lang="en-US" altLang="en-US"/>
              <a:pPr/>
              <a:t>‹#›</a:t>
            </a:fld>
            <a:endParaRPr lang="en-US" altLang="en-US"/>
          </a:p>
        </p:txBody>
      </p:sp>
    </p:spTree>
    <p:extLst>
      <p:ext uri="{BB962C8B-B14F-4D97-AF65-F5344CB8AC3E}">
        <p14:creationId xmlns:p14="http://schemas.microsoft.com/office/powerpoint/2010/main" val="288037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Rectangle 4">
            <a:extLst>
              <a:ext uri="{FF2B5EF4-FFF2-40B4-BE49-F238E27FC236}">
                <a16:creationId xmlns:a16="http://schemas.microsoft.com/office/drawing/2014/main" id="{2BF9124B-94AE-DD46-9DBD-AAE7D69D026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68208D4-40A8-C342-A4E5-5A52B62EA54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99C3ABB-EB14-5146-895B-BCDC674229B7}"/>
              </a:ext>
            </a:extLst>
          </p:cNvPr>
          <p:cNvSpPr>
            <a:spLocks noGrp="1" noChangeArrowheads="1"/>
          </p:cNvSpPr>
          <p:nvPr>
            <p:ph type="sldNum" sz="quarter" idx="12"/>
          </p:nvPr>
        </p:nvSpPr>
        <p:spPr>
          <a:ln/>
        </p:spPr>
        <p:txBody>
          <a:bodyPr/>
          <a:lstStyle>
            <a:lvl1pPr>
              <a:defRPr/>
            </a:lvl1pPr>
          </a:lstStyle>
          <a:p>
            <a:fld id="{7A52F326-2981-F947-8C0E-CA582F08623F}" type="slidenum">
              <a:rPr lang="en-US" altLang="en-US"/>
              <a:pPr/>
              <a:t>‹#›</a:t>
            </a:fld>
            <a:endParaRPr lang="en-US" altLang="en-US"/>
          </a:p>
        </p:txBody>
      </p:sp>
    </p:spTree>
    <p:extLst>
      <p:ext uri="{BB962C8B-B14F-4D97-AF65-F5344CB8AC3E}">
        <p14:creationId xmlns:p14="http://schemas.microsoft.com/office/powerpoint/2010/main" val="209282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Rectangle 4">
            <a:extLst>
              <a:ext uri="{FF2B5EF4-FFF2-40B4-BE49-F238E27FC236}">
                <a16:creationId xmlns:a16="http://schemas.microsoft.com/office/drawing/2014/main" id="{088B41BF-67F9-FA4B-8CDB-F2B26BFA209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7957C665-E470-6D44-9018-CC619A172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846AAFA-7688-7142-8A93-FDF540C75E6D}"/>
              </a:ext>
            </a:extLst>
          </p:cNvPr>
          <p:cNvSpPr>
            <a:spLocks noGrp="1" noChangeArrowheads="1"/>
          </p:cNvSpPr>
          <p:nvPr>
            <p:ph type="sldNum" sz="quarter" idx="12"/>
          </p:nvPr>
        </p:nvSpPr>
        <p:spPr>
          <a:ln/>
        </p:spPr>
        <p:txBody>
          <a:bodyPr/>
          <a:lstStyle>
            <a:lvl1pPr>
              <a:defRPr/>
            </a:lvl1pPr>
          </a:lstStyle>
          <a:p>
            <a:fld id="{1FDF4F55-3437-A948-9FD0-8F9FB3E7C8E3}" type="slidenum">
              <a:rPr lang="en-US" altLang="en-US"/>
              <a:pPr/>
              <a:t>‹#›</a:t>
            </a:fld>
            <a:endParaRPr lang="en-US" altLang="en-US"/>
          </a:p>
        </p:txBody>
      </p:sp>
    </p:spTree>
    <p:extLst>
      <p:ext uri="{BB962C8B-B14F-4D97-AF65-F5344CB8AC3E}">
        <p14:creationId xmlns:p14="http://schemas.microsoft.com/office/powerpoint/2010/main" val="28376045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Click to edit Master title style</a:t>
            </a:r>
            <a:endParaRPr lang="en-US"/>
          </a:p>
        </p:txBody>
      </p:sp>
      <p:sp>
        <p:nvSpPr>
          <p:cNvPr id="3" name="Rectangle 4">
            <a:extLst>
              <a:ext uri="{FF2B5EF4-FFF2-40B4-BE49-F238E27FC236}">
                <a16:creationId xmlns:a16="http://schemas.microsoft.com/office/drawing/2014/main" id="{DD0C862B-FE9A-9C4E-87B6-CEEB319AC2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E60E3AA-849C-1846-9706-E3322A97A8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DDC42BE-613E-8249-B013-2B62EB714D91}"/>
              </a:ext>
            </a:extLst>
          </p:cNvPr>
          <p:cNvSpPr>
            <a:spLocks noGrp="1" noChangeArrowheads="1"/>
          </p:cNvSpPr>
          <p:nvPr>
            <p:ph type="sldNum" sz="quarter" idx="12"/>
          </p:nvPr>
        </p:nvSpPr>
        <p:spPr>
          <a:ln/>
        </p:spPr>
        <p:txBody>
          <a:bodyPr/>
          <a:lstStyle>
            <a:lvl1pPr>
              <a:defRPr/>
            </a:lvl1pPr>
          </a:lstStyle>
          <a:p>
            <a:fld id="{EE861F7F-1CDB-E949-8E52-39D57EAC1DCE}" type="slidenum">
              <a:rPr lang="en-US" altLang="en-US"/>
              <a:pPr/>
              <a:t>‹#›</a:t>
            </a:fld>
            <a:endParaRPr lang="en-US" altLang="en-US"/>
          </a:p>
        </p:txBody>
      </p:sp>
    </p:spTree>
    <p:extLst>
      <p:ext uri="{BB962C8B-B14F-4D97-AF65-F5344CB8AC3E}">
        <p14:creationId xmlns:p14="http://schemas.microsoft.com/office/powerpoint/2010/main" val="4133992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229F93A-7075-1843-BC99-B5CE6154D68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D68FD3-359C-A544-9D09-B838FD5F00A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E7F9588-F001-3C43-8E64-5C28C1B2E31F}"/>
              </a:ext>
            </a:extLst>
          </p:cNvPr>
          <p:cNvSpPr>
            <a:spLocks noGrp="1" noChangeArrowheads="1"/>
          </p:cNvSpPr>
          <p:nvPr>
            <p:ph type="sldNum" sz="quarter" idx="12"/>
          </p:nvPr>
        </p:nvSpPr>
        <p:spPr>
          <a:ln/>
        </p:spPr>
        <p:txBody>
          <a:bodyPr/>
          <a:lstStyle>
            <a:lvl1pPr>
              <a:defRPr/>
            </a:lvl1pPr>
          </a:lstStyle>
          <a:p>
            <a:fld id="{D64DEB51-1045-E945-992D-319BF6B33713}" type="slidenum">
              <a:rPr lang="en-US" altLang="en-US"/>
              <a:pPr/>
              <a:t>‹#›</a:t>
            </a:fld>
            <a:endParaRPr lang="en-US" altLang="en-US"/>
          </a:p>
        </p:txBody>
      </p:sp>
    </p:spTree>
    <p:extLst>
      <p:ext uri="{BB962C8B-B14F-4D97-AF65-F5344CB8AC3E}">
        <p14:creationId xmlns:p14="http://schemas.microsoft.com/office/powerpoint/2010/main" val="22171102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391DC8D-E6F7-AA42-8F21-0B34C813F9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34DDD981-ADC3-304A-A259-C88AFBA3B5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B9EDCFAA-93FD-5D49-A733-F563370DC341}"/>
              </a:ext>
            </a:extLst>
          </p:cNvPr>
          <p:cNvSpPr>
            <a:spLocks noGrp="1" noChangeArrowheads="1"/>
          </p:cNvSpPr>
          <p:nvPr>
            <p:ph type="sldNum" sz="quarter" idx="12"/>
          </p:nvPr>
        </p:nvSpPr>
        <p:spPr>
          <a:ln/>
        </p:spPr>
        <p:txBody>
          <a:bodyPr/>
          <a:lstStyle>
            <a:lvl1pPr>
              <a:defRPr/>
            </a:lvl1pPr>
          </a:lstStyle>
          <a:p>
            <a:fld id="{4B3E431A-D352-F045-B6D0-C40E190DA7B8}" type="slidenum">
              <a:rPr lang="en-US" altLang="en-US"/>
              <a:pPr/>
              <a:t>‹#›</a:t>
            </a:fld>
            <a:endParaRPr lang="en-US" altLang="en-US"/>
          </a:p>
        </p:txBody>
      </p:sp>
    </p:spTree>
    <p:extLst>
      <p:ext uri="{BB962C8B-B14F-4D97-AF65-F5344CB8AC3E}">
        <p14:creationId xmlns:p14="http://schemas.microsoft.com/office/powerpoint/2010/main" val="2054828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a:t>Click to edit Master text styles</a:t>
            </a:r>
          </a:p>
        </p:txBody>
      </p:sp>
      <p:sp>
        <p:nvSpPr>
          <p:cNvPr id="5" name="Rectangle 4">
            <a:extLst>
              <a:ext uri="{FF2B5EF4-FFF2-40B4-BE49-F238E27FC236}">
                <a16:creationId xmlns:a16="http://schemas.microsoft.com/office/drawing/2014/main" id="{2F650D5D-DC06-9C41-94A5-1AB0B4F913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5AF9455-E5DC-FF42-B890-0C789E523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2CDD0D-3000-EC46-984E-681D6DE95B4C}"/>
              </a:ext>
            </a:extLst>
          </p:cNvPr>
          <p:cNvSpPr>
            <a:spLocks noGrp="1" noChangeArrowheads="1"/>
          </p:cNvSpPr>
          <p:nvPr>
            <p:ph type="sldNum" sz="quarter" idx="12"/>
          </p:nvPr>
        </p:nvSpPr>
        <p:spPr>
          <a:ln/>
        </p:spPr>
        <p:txBody>
          <a:bodyPr/>
          <a:lstStyle>
            <a:lvl1pPr>
              <a:defRPr/>
            </a:lvl1pPr>
          </a:lstStyle>
          <a:p>
            <a:fld id="{5D7F445D-5BB6-9446-B9CD-6148C8B944EB}" type="slidenum">
              <a:rPr lang="en-US" altLang="en-US"/>
              <a:pPr/>
              <a:t>‹#›</a:t>
            </a:fld>
            <a:endParaRPr lang="en-US" altLang="en-US"/>
          </a:p>
        </p:txBody>
      </p:sp>
    </p:spTree>
    <p:extLst>
      <p:ext uri="{BB962C8B-B14F-4D97-AF65-F5344CB8AC3E}">
        <p14:creationId xmlns:p14="http://schemas.microsoft.com/office/powerpoint/2010/main" val="1757569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F70D866-6D20-5242-82F2-C8E9D410C827}"/>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95D28B84-F4A6-0E42-84DB-164E91FFF00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16EB6B-2469-7C4D-9FB9-69899638E68E}"/>
              </a:ext>
            </a:extLst>
          </p:cNvPr>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400">
                <a:latin typeface="Arial" charset="0"/>
                <a:ea typeface="ＭＳ Ｐゴシック" charset="0"/>
              </a:defRPr>
            </a:lvl1pPr>
          </a:lstStyle>
          <a:p>
            <a:pPr>
              <a:defRPr/>
            </a:pPr>
            <a:endParaRPr lang="en-US"/>
          </a:p>
        </p:txBody>
      </p:sp>
      <p:sp>
        <p:nvSpPr>
          <p:cNvPr id="1029" name="Rectangle 5">
            <a:extLst>
              <a:ext uri="{FF2B5EF4-FFF2-40B4-BE49-F238E27FC236}">
                <a16:creationId xmlns:a16="http://schemas.microsoft.com/office/drawing/2014/main" id="{C98B2676-B0AD-0C43-AD6B-16940A353C94}"/>
              </a:ext>
            </a:extLst>
          </p:cNvPr>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400">
                <a:latin typeface="Arial" charset="0"/>
                <a:ea typeface="ＭＳ Ｐゴシック" charset="0"/>
              </a:defRPr>
            </a:lvl1pPr>
          </a:lstStyle>
          <a:p>
            <a:pPr>
              <a:defRPr/>
            </a:pPr>
            <a:endParaRPr lang="en-US"/>
          </a:p>
        </p:txBody>
      </p:sp>
      <p:sp>
        <p:nvSpPr>
          <p:cNvPr id="1030" name="Rectangle 6">
            <a:extLst>
              <a:ext uri="{FF2B5EF4-FFF2-40B4-BE49-F238E27FC236}">
                <a16:creationId xmlns:a16="http://schemas.microsoft.com/office/drawing/2014/main" id="{3EE966A7-8B9E-5345-9437-F8C4B583AFBF}"/>
              </a:ext>
            </a:extLst>
          </p:cNvPr>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400"/>
            </a:lvl1pPr>
          </a:lstStyle>
          <a:p>
            <a:fld id="{AC4790D1-39FB-D840-99D8-F26DCF0A71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a:extLst>
              <a:ext uri="{FF2B5EF4-FFF2-40B4-BE49-F238E27FC236}">
                <a16:creationId xmlns:a16="http://schemas.microsoft.com/office/drawing/2014/main" id="{404FA89C-2333-FD4C-AD88-C575EF8E4243}"/>
              </a:ext>
            </a:extLst>
          </p:cNvPr>
          <p:cNvSpPr>
            <a:spLocks noGrp="1" noChangeArrowheads="1"/>
          </p:cNvSpPr>
          <p:nvPr>
            <p:ph type="ctrTitle"/>
          </p:nvPr>
        </p:nvSpPr>
        <p:spPr>
          <a:xfrm>
            <a:off x="685800" y="2286000"/>
            <a:ext cx="7924800" cy="2209800"/>
          </a:xfrm>
        </p:spPr>
        <p:txBody>
          <a:bodyPr/>
          <a:lstStyle/>
          <a:p>
            <a:pPr eaLnBrk="1" hangingPunct="1"/>
            <a:r>
              <a:rPr lang="en-US" altLang="en-US" dirty="0" err="1"/>
              <a:t>RiskAssess</a:t>
            </a:r>
            <a:r>
              <a:rPr lang="en-US" altLang="en-US" dirty="0"/>
              <a:t>: For new and experienced users</a:t>
            </a:r>
          </a:p>
        </p:txBody>
      </p:sp>
      <p:sp>
        <p:nvSpPr>
          <p:cNvPr id="13314" name="Rectangle 3">
            <a:extLst>
              <a:ext uri="{FF2B5EF4-FFF2-40B4-BE49-F238E27FC236}">
                <a16:creationId xmlns:a16="http://schemas.microsoft.com/office/drawing/2014/main" id="{908A7FA1-C3A3-0042-AE96-4FF97C85CDD2}"/>
              </a:ext>
            </a:extLst>
          </p:cNvPr>
          <p:cNvSpPr>
            <a:spLocks noGrp="1" noChangeArrowheads="1"/>
          </p:cNvSpPr>
          <p:nvPr>
            <p:ph type="subTitle" idx="1"/>
          </p:nvPr>
        </p:nvSpPr>
        <p:spPr>
          <a:xfrm>
            <a:off x="1476375" y="5157788"/>
            <a:ext cx="6400800" cy="850900"/>
          </a:xfrm>
        </p:spPr>
        <p:txBody>
          <a:bodyPr/>
          <a:lstStyle/>
          <a:p>
            <a:pPr eaLnBrk="1" hangingPunct="1"/>
            <a:r>
              <a:rPr lang="en-US" altLang="en-US" sz="3600" dirty="0"/>
              <a:t>James, Phillip and Eva Crisp</a:t>
            </a:r>
          </a:p>
        </p:txBody>
      </p:sp>
      <p:pic>
        <p:nvPicPr>
          <p:cNvPr id="13315" name="Picture 2" descr="burning_hair_medium.jpg">
            <a:extLst>
              <a:ext uri="{FF2B5EF4-FFF2-40B4-BE49-F238E27FC236}">
                <a16:creationId xmlns:a16="http://schemas.microsoft.com/office/drawing/2014/main" id="{76B28CB0-7A26-CD44-A517-FB0CBABA7E3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00788" y="115888"/>
            <a:ext cx="2160587"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a:extLst>
              <a:ext uri="{FF2B5EF4-FFF2-40B4-BE49-F238E27FC236}">
                <a16:creationId xmlns:a16="http://schemas.microsoft.com/office/drawing/2014/main" id="{60D7B333-1BFE-E046-8AF6-D130DA3C28D7}"/>
              </a:ext>
            </a:extLst>
          </p:cNvPr>
          <p:cNvSpPr>
            <a:spLocks noGrp="1" noChangeArrowheads="1"/>
          </p:cNvSpPr>
          <p:nvPr>
            <p:ph type="title"/>
          </p:nvPr>
        </p:nvSpPr>
        <p:spPr>
          <a:xfrm>
            <a:off x="685800" y="188913"/>
            <a:ext cx="7772400" cy="1143000"/>
          </a:xfrm>
        </p:spPr>
        <p:txBody>
          <a:bodyPr/>
          <a:lstStyle/>
          <a:p>
            <a:pPr eaLnBrk="1" hangingPunct="1"/>
            <a:r>
              <a:rPr lang="en-US" altLang="en-US"/>
              <a:t>Details</a:t>
            </a:r>
          </a:p>
        </p:txBody>
      </p:sp>
      <p:sp>
        <p:nvSpPr>
          <p:cNvPr id="36866" name="Rectangle 3">
            <a:extLst>
              <a:ext uri="{FF2B5EF4-FFF2-40B4-BE49-F238E27FC236}">
                <a16:creationId xmlns:a16="http://schemas.microsoft.com/office/drawing/2014/main" id="{CE7FACD9-8087-6B4D-87B4-9E3702796D84}"/>
              </a:ext>
            </a:extLst>
          </p:cNvPr>
          <p:cNvSpPr>
            <a:spLocks noGrp="1" noChangeArrowheads="1"/>
          </p:cNvSpPr>
          <p:nvPr>
            <p:ph type="body" idx="1"/>
          </p:nvPr>
        </p:nvSpPr>
        <p:spPr>
          <a:xfrm>
            <a:off x="609600" y="1179513"/>
            <a:ext cx="8305800" cy="5334000"/>
          </a:xfrm>
        </p:spPr>
        <p:txBody>
          <a:bodyPr/>
          <a:lstStyle/>
          <a:p>
            <a:pPr eaLnBrk="1" hangingPunct="1">
              <a:buFontTx/>
              <a:buNone/>
            </a:pPr>
            <a:r>
              <a:rPr lang="en-US" altLang="en-US" sz="3000"/>
              <a:t>• access from school/home </a:t>
            </a:r>
          </a:p>
          <a:p>
            <a:pPr eaLnBrk="1" hangingPunct="1">
              <a:buFontTx/>
              <a:buNone/>
            </a:pPr>
            <a:r>
              <a:rPr lang="en-US" altLang="en-US" sz="3000"/>
              <a:t>• nothing to install on computer, tablet or phone</a:t>
            </a:r>
            <a:br>
              <a:rPr lang="en-US" altLang="en-US" sz="3000"/>
            </a:br>
            <a:r>
              <a:rPr lang="en-US" altLang="en-US" sz="3000"/>
              <a:t>(instant update)</a:t>
            </a:r>
          </a:p>
          <a:p>
            <a:pPr eaLnBrk="1" hangingPunct="1">
              <a:buFontTx/>
              <a:buNone/>
            </a:pPr>
            <a:r>
              <a:rPr lang="en-US" altLang="en-US" sz="3000"/>
              <a:t>• unlimited number of simultaneous users and risk assessments </a:t>
            </a:r>
          </a:p>
          <a:p>
            <a:pPr eaLnBrk="1" hangingPunct="1">
              <a:buFontTx/>
              <a:buNone/>
            </a:pPr>
            <a:r>
              <a:rPr lang="en-US" altLang="en-US" sz="3000"/>
              <a:t>• minimal data entry</a:t>
            </a:r>
          </a:p>
          <a:p>
            <a:pPr eaLnBrk="1" hangingPunct="1">
              <a:buFontTx/>
              <a:buNone/>
            </a:pPr>
            <a:r>
              <a:rPr lang="en-US" altLang="en-US" sz="3000"/>
              <a:t>• complements SDSs</a:t>
            </a:r>
          </a:p>
          <a:p>
            <a:pPr eaLnBrk="1" hangingPunct="1">
              <a:buFontTx/>
              <a:buNone/>
            </a:pPr>
            <a:r>
              <a:rPr lang="en-US" altLang="en-US" sz="3000"/>
              <a:t>• continuing input from science staff</a:t>
            </a:r>
          </a:p>
          <a:p>
            <a:pPr eaLnBrk="1" hangingPunct="1">
              <a:buFontTx/>
              <a:buNone/>
            </a:pPr>
            <a:r>
              <a:rPr lang="en-US" altLang="en-US" sz="3000"/>
              <a:t>• multiple backups of data &amp; backup server</a:t>
            </a:r>
          </a:p>
          <a:p>
            <a:pPr eaLnBrk="1" hangingPunct="1">
              <a:buFontTx/>
              <a:buNone/>
            </a:pPr>
            <a:r>
              <a:rPr lang="en-US" altLang="en-US" sz="3000"/>
              <a:t>• support and advice</a:t>
            </a:r>
            <a:endParaRPr lang="en-US" altLang="en-US" sz="2600"/>
          </a:p>
        </p:txBody>
      </p:sp>
    </p:spTree>
    <p:extLst>
      <p:ext uri="{BB962C8B-B14F-4D97-AF65-F5344CB8AC3E}">
        <p14:creationId xmlns:p14="http://schemas.microsoft.com/office/powerpoint/2010/main" val="349778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a:extLst>
              <a:ext uri="{FF2B5EF4-FFF2-40B4-BE49-F238E27FC236}">
                <a16:creationId xmlns:a16="http://schemas.microsoft.com/office/drawing/2014/main" id="{0D51194D-A3C0-4246-8DD5-77FDE75F58C4}"/>
              </a:ext>
            </a:extLst>
          </p:cNvPr>
          <p:cNvSpPr>
            <a:spLocks noGrp="1" noChangeArrowheads="1"/>
          </p:cNvSpPr>
          <p:nvPr>
            <p:ph type="title"/>
          </p:nvPr>
        </p:nvSpPr>
        <p:spPr/>
        <p:txBody>
          <a:bodyPr/>
          <a:lstStyle/>
          <a:p>
            <a:pPr eaLnBrk="1" hangingPunct="1"/>
            <a:r>
              <a:rPr lang="en-US" altLang="en-US" dirty="0"/>
              <a:t>Advantages of </a:t>
            </a:r>
            <a:r>
              <a:rPr lang="en-US" altLang="en-US" dirty="0" err="1"/>
              <a:t>RiskAssess</a:t>
            </a:r>
            <a:endParaRPr lang="en-US" altLang="en-US" dirty="0"/>
          </a:p>
        </p:txBody>
      </p:sp>
      <p:sp>
        <p:nvSpPr>
          <p:cNvPr id="40962" name="Rectangle 3">
            <a:extLst>
              <a:ext uri="{FF2B5EF4-FFF2-40B4-BE49-F238E27FC236}">
                <a16:creationId xmlns:a16="http://schemas.microsoft.com/office/drawing/2014/main" id="{859C4385-CBE0-6B4B-AB69-1CD02C6BA4ED}"/>
              </a:ext>
            </a:extLst>
          </p:cNvPr>
          <p:cNvSpPr>
            <a:spLocks noGrp="1" noChangeArrowheads="1"/>
          </p:cNvSpPr>
          <p:nvPr>
            <p:ph type="body" idx="1"/>
          </p:nvPr>
        </p:nvSpPr>
        <p:spPr>
          <a:xfrm>
            <a:off x="468313" y="2057400"/>
            <a:ext cx="8370887" cy="3886200"/>
          </a:xfrm>
        </p:spPr>
        <p:txBody>
          <a:bodyPr/>
          <a:lstStyle/>
          <a:p>
            <a:pPr eaLnBrk="1" hangingPunct="1">
              <a:lnSpc>
                <a:spcPct val="90000"/>
              </a:lnSpc>
              <a:buFontTx/>
              <a:buNone/>
            </a:pPr>
            <a:r>
              <a:rPr lang="en-US" altLang="en-US" sz="3000"/>
              <a:t>• proper consideration of risks and control measures </a:t>
            </a:r>
          </a:p>
          <a:p>
            <a:pPr eaLnBrk="1" hangingPunct="1">
              <a:lnSpc>
                <a:spcPct val="90000"/>
              </a:lnSpc>
              <a:buFontTx/>
              <a:buNone/>
            </a:pPr>
            <a:r>
              <a:rPr lang="en-US" altLang="en-US" sz="3000"/>
              <a:t>• standardisation</a:t>
            </a:r>
          </a:p>
          <a:p>
            <a:pPr eaLnBrk="1" hangingPunct="1">
              <a:lnSpc>
                <a:spcPct val="90000"/>
              </a:lnSpc>
              <a:buFontTx/>
              <a:buNone/>
            </a:pPr>
            <a:r>
              <a:rPr lang="en-US" altLang="en-US" sz="3000"/>
              <a:t>• storage of records for legal purposes</a:t>
            </a:r>
          </a:p>
          <a:p>
            <a:pPr eaLnBrk="1" hangingPunct="1">
              <a:lnSpc>
                <a:spcPct val="90000"/>
              </a:lnSpc>
              <a:buFontTx/>
              <a:buNone/>
            </a:pPr>
            <a:r>
              <a:rPr lang="en-US" altLang="en-US" sz="3000"/>
              <a:t>• communication between teachers and laboratory technicians</a:t>
            </a:r>
          </a:p>
          <a:p>
            <a:pPr eaLnBrk="1" hangingPunct="1">
              <a:lnSpc>
                <a:spcPct val="90000"/>
              </a:lnSpc>
              <a:buFontTx/>
              <a:buNone/>
            </a:pPr>
            <a:r>
              <a:rPr lang="en-US" altLang="en-US" sz="3000"/>
              <a:t>• discourages spur-of-the-moment experiments</a:t>
            </a:r>
          </a:p>
          <a:p>
            <a:pPr eaLnBrk="1" hangingPunct="1">
              <a:lnSpc>
                <a:spcPct val="90000"/>
              </a:lnSpc>
              <a:buFontTx/>
              <a:buNone/>
            </a:pPr>
            <a:r>
              <a:rPr lang="en-US" altLang="en-US" sz="3000"/>
              <a:t>• useful for new/inexperienced staff</a:t>
            </a:r>
          </a:p>
          <a:p>
            <a:pPr eaLnBrk="1" hangingPunct="1">
              <a:lnSpc>
                <a:spcPct val="90000"/>
              </a:lnSpc>
              <a:buFontTx/>
              <a:buNone/>
            </a:pPr>
            <a:endParaRPr lang="en-US" altLang="en-US" sz="3000"/>
          </a:p>
        </p:txBody>
      </p:sp>
    </p:spTree>
    <p:extLst>
      <p:ext uri="{BB962C8B-B14F-4D97-AF65-F5344CB8AC3E}">
        <p14:creationId xmlns:p14="http://schemas.microsoft.com/office/powerpoint/2010/main" val="6012446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a:extLst>
              <a:ext uri="{FF2B5EF4-FFF2-40B4-BE49-F238E27FC236}">
                <a16:creationId xmlns:a16="http://schemas.microsoft.com/office/drawing/2014/main" id="{F32208ED-DFA6-C64C-AC74-9C8B147D0F23}"/>
              </a:ext>
            </a:extLst>
          </p:cNvPr>
          <p:cNvSpPr>
            <a:spLocks noGrp="1" noChangeArrowheads="1"/>
          </p:cNvSpPr>
          <p:nvPr>
            <p:ph type="title"/>
          </p:nvPr>
        </p:nvSpPr>
        <p:spPr/>
        <p:txBody>
          <a:bodyPr/>
          <a:lstStyle/>
          <a:p>
            <a:pPr eaLnBrk="1" hangingPunct="1"/>
            <a:r>
              <a:rPr lang="en-US" altLang="en-US" dirty="0"/>
              <a:t>Outcomes</a:t>
            </a:r>
          </a:p>
        </p:txBody>
      </p:sp>
      <p:sp>
        <p:nvSpPr>
          <p:cNvPr id="38914" name="Rectangle 3">
            <a:extLst>
              <a:ext uri="{FF2B5EF4-FFF2-40B4-BE49-F238E27FC236}">
                <a16:creationId xmlns:a16="http://schemas.microsoft.com/office/drawing/2014/main" id="{9C21DF87-CACD-3043-B304-6509C8B5567E}"/>
              </a:ext>
            </a:extLst>
          </p:cNvPr>
          <p:cNvSpPr>
            <a:spLocks noGrp="1" noChangeArrowheads="1"/>
          </p:cNvSpPr>
          <p:nvPr>
            <p:ph type="body" idx="1"/>
          </p:nvPr>
        </p:nvSpPr>
        <p:spPr>
          <a:xfrm>
            <a:off x="762000" y="2057400"/>
            <a:ext cx="8077200" cy="4251325"/>
          </a:xfrm>
        </p:spPr>
        <p:txBody>
          <a:bodyPr/>
          <a:lstStyle/>
          <a:p>
            <a:pPr eaLnBrk="1" hangingPunct="1">
              <a:lnSpc>
                <a:spcPct val="90000"/>
              </a:lnSpc>
              <a:buFontTx/>
              <a:buNone/>
            </a:pPr>
            <a:r>
              <a:rPr lang="en-US" altLang="en-US" sz="3000"/>
              <a:t>• reduced frequency of injuries </a:t>
            </a:r>
            <a:br>
              <a:rPr lang="en-US" altLang="en-US" sz="3000"/>
            </a:br>
            <a:r>
              <a:rPr lang="en-US" altLang="en-US" sz="3000"/>
              <a:t>  - to students</a:t>
            </a:r>
            <a:br>
              <a:rPr lang="en-US" altLang="en-US" sz="3000"/>
            </a:br>
            <a:r>
              <a:rPr lang="en-US" altLang="en-US" sz="3000"/>
              <a:t>  - to school staff</a:t>
            </a:r>
          </a:p>
          <a:p>
            <a:pPr eaLnBrk="1" hangingPunct="1">
              <a:lnSpc>
                <a:spcPct val="90000"/>
              </a:lnSpc>
              <a:buFontTx/>
              <a:buNone/>
            </a:pPr>
            <a:r>
              <a:rPr lang="en-US" altLang="en-US" sz="3000"/>
              <a:t>• reduced costs for paperwork, litigation and payouts</a:t>
            </a:r>
          </a:p>
          <a:p>
            <a:pPr eaLnBrk="1" hangingPunct="1">
              <a:lnSpc>
                <a:spcPct val="90000"/>
              </a:lnSpc>
              <a:buFontTx/>
              <a:buNone/>
            </a:pPr>
            <a:r>
              <a:rPr lang="en-US" altLang="en-US" sz="3000"/>
              <a:t>• compliance with the law</a:t>
            </a:r>
          </a:p>
          <a:p>
            <a:pPr eaLnBrk="1" hangingPunct="1">
              <a:lnSpc>
                <a:spcPct val="90000"/>
              </a:lnSpc>
              <a:buFontTx/>
              <a:buNone/>
            </a:pPr>
            <a:r>
              <a:rPr lang="en-US" altLang="en-US" sz="3000"/>
              <a:t>• helps maintain variety of chemicals and equipment</a:t>
            </a:r>
          </a:p>
          <a:p>
            <a:pPr eaLnBrk="1" hangingPunct="1">
              <a:lnSpc>
                <a:spcPct val="90000"/>
              </a:lnSpc>
              <a:buFontTx/>
              <a:buNone/>
            </a:pPr>
            <a:r>
              <a:rPr lang="en-US" altLang="en-US" sz="3000"/>
              <a:t>• compliance with the Australian Curriculum</a:t>
            </a:r>
          </a:p>
          <a:p>
            <a:pPr eaLnBrk="1" hangingPunct="1">
              <a:lnSpc>
                <a:spcPct val="90000"/>
              </a:lnSpc>
              <a:buFontTx/>
              <a:buNone/>
            </a:pPr>
            <a:endParaRPr lang="en-US" altLang="en-US" sz="3000"/>
          </a:p>
          <a:p>
            <a:pPr eaLnBrk="1" hangingPunct="1">
              <a:lnSpc>
                <a:spcPct val="90000"/>
              </a:lnSpc>
              <a:buFontTx/>
              <a:buNone/>
            </a:pPr>
            <a:endParaRPr lang="en-US" altLang="en-US" sz="3000"/>
          </a:p>
        </p:txBody>
      </p:sp>
    </p:spTree>
    <p:extLst>
      <p:ext uri="{BB962C8B-B14F-4D97-AF65-F5344CB8AC3E}">
        <p14:creationId xmlns:p14="http://schemas.microsoft.com/office/powerpoint/2010/main" val="1751142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CD665AA-D4D4-EF48-A6D1-FFDCF96D63D8}"/>
              </a:ext>
            </a:extLst>
          </p:cNvPr>
          <p:cNvPicPr>
            <a:picLocks noChangeAspect="1"/>
          </p:cNvPicPr>
          <p:nvPr/>
        </p:nvPicPr>
        <p:blipFill>
          <a:blip r:embed="rId2"/>
          <a:stretch>
            <a:fillRect/>
          </a:stretch>
        </p:blipFill>
        <p:spPr>
          <a:xfrm>
            <a:off x="584867" y="692696"/>
            <a:ext cx="5571309" cy="1026147"/>
          </a:xfrm>
          <a:prstGeom prst="rect">
            <a:avLst/>
          </a:prstGeom>
        </p:spPr>
      </p:pic>
      <p:pic>
        <p:nvPicPr>
          <p:cNvPr id="7" name="Picture 6">
            <a:extLst>
              <a:ext uri="{FF2B5EF4-FFF2-40B4-BE49-F238E27FC236}">
                <a16:creationId xmlns:a16="http://schemas.microsoft.com/office/drawing/2014/main" id="{2A8599B0-24E1-6E44-B0C6-650CEE9C799C}"/>
              </a:ext>
            </a:extLst>
          </p:cNvPr>
          <p:cNvPicPr>
            <a:picLocks noChangeAspect="1"/>
          </p:cNvPicPr>
          <p:nvPr/>
        </p:nvPicPr>
        <p:blipFill>
          <a:blip r:embed="rId3"/>
          <a:stretch>
            <a:fillRect/>
          </a:stretch>
        </p:blipFill>
        <p:spPr>
          <a:xfrm>
            <a:off x="611560" y="2564904"/>
            <a:ext cx="5564777" cy="1030514"/>
          </a:xfrm>
          <a:prstGeom prst="rect">
            <a:avLst/>
          </a:prstGeom>
        </p:spPr>
      </p:pic>
      <p:pic>
        <p:nvPicPr>
          <p:cNvPr id="9" name="Picture 8">
            <a:extLst>
              <a:ext uri="{FF2B5EF4-FFF2-40B4-BE49-F238E27FC236}">
                <a16:creationId xmlns:a16="http://schemas.microsoft.com/office/drawing/2014/main" id="{2925358A-1AA9-2849-BEE0-CAC1AFAD48B5}"/>
              </a:ext>
            </a:extLst>
          </p:cNvPr>
          <p:cNvPicPr>
            <a:picLocks noChangeAspect="1"/>
          </p:cNvPicPr>
          <p:nvPr/>
        </p:nvPicPr>
        <p:blipFill>
          <a:blip r:embed="rId4"/>
          <a:stretch>
            <a:fillRect/>
          </a:stretch>
        </p:blipFill>
        <p:spPr>
          <a:xfrm>
            <a:off x="611560" y="4653136"/>
            <a:ext cx="5571309" cy="1016010"/>
          </a:xfrm>
          <a:prstGeom prst="rect">
            <a:avLst/>
          </a:prstGeom>
        </p:spPr>
      </p:pic>
      <p:sp>
        <p:nvSpPr>
          <p:cNvPr id="11" name="Rectangle 2">
            <a:extLst>
              <a:ext uri="{FF2B5EF4-FFF2-40B4-BE49-F238E27FC236}">
                <a16:creationId xmlns:a16="http://schemas.microsoft.com/office/drawing/2014/main" id="{07AA508C-0F0C-6D4E-9CDA-3F7A076F9AAC}"/>
              </a:ext>
            </a:extLst>
          </p:cNvPr>
          <p:cNvSpPr>
            <a:spLocks noGrp="1" noChangeArrowheads="1"/>
          </p:cNvSpPr>
          <p:nvPr>
            <p:ph type="title"/>
          </p:nvPr>
        </p:nvSpPr>
        <p:spPr>
          <a:xfrm>
            <a:off x="6300192" y="631733"/>
            <a:ext cx="2664296" cy="1148071"/>
          </a:xfrm>
        </p:spPr>
        <p:txBody>
          <a:bodyPr/>
          <a:lstStyle/>
          <a:p>
            <a:pPr eaLnBrk="1" hangingPunct="1"/>
            <a:r>
              <a:rPr lang="en-US" altLang="en-US" sz="2400" dirty="0"/>
              <a:t>High schools</a:t>
            </a:r>
            <a:br>
              <a:rPr lang="en-US" altLang="en-US" sz="2400" dirty="0"/>
            </a:br>
            <a:r>
              <a:rPr lang="en-US" altLang="en-US" sz="2400" dirty="0"/>
              <a:t>AU 1853 (68%)</a:t>
            </a:r>
            <a:br>
              <a:rPr lang="en-US" altLang="en-US" sz="2400" dirty="0"/>
            </a:br>
            <a:r>
              <a:rPr lang="en-US" altLang="en-US" sz="2400" dirty="0"/>
              <a:t>VIC: 503 (87%)</a:t>
            </a:r>
          </a:p>
        </p:txBody>
      </p:sp>
      <p:sp>
        <p:nvSpPr>
          <p:cNvPr id="12" name="Rectangle 2">
            <a:extLst>
              <a:ext uri="{FF2B5EF4-FFF2-40B4-BE49-F238E27FC236}">
                <a16:creationId xmlns:a16="http://schemas.microsoft.com/office/drawing/2014/main" id="{632DE049-BC71-7F4E-9317-00BF8D9B59AE}"/>
              </a:ext>
            </a:extLst>
          </p:cNvPr>
          <p:cNvSpPr txBox="1">
            <a:spLocks noChangeArrowheads="1"/>
          </p:cNvSpPr>
          <p:nvPr/>
        </p:nvSpPr>
        <p:spPr bwMode="auto">
          <a:xfrm>
            <a:off x="6300192" y="2564904"/>
            <a:ext cx="2664296"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471 high schools</a:t>
            </a:r>
            <a:br>
              <a:rPr lang="en-US" altLang="en-US" sz="2400" kern="0" dirty="0"/>
            </a:br>
            <a:r>
              <a:rPr lang="en-US" altLang="en-US" sz="2400" kern="0" dirty="0"/>
              <a:t>VIC: 128 (22%)</a:t>
            </a:r>
          </a:p>
        </p:txBody>
      </p:sp>
      <p:sp>
        <p:nvSpPr>
          <p:cNvPr id="13" name="Rectangle 2">
            <a:extLst>
              <a:ext uri="{FF2B5EF4-FFF2-40B4-BE49-F238E27FC236}">
                <a16:creationId xmlns:a16="http://schemas.microsoft.com/office/drawing/2014/main" id="{3B07CE79-125F-A041-8E4A-1DA3AE2D804D}"/>
              </a:ext>
            </a:extLst>
          </p:cNvPr>
          <p:cNvSpPr txBox="1">
            <a:spLocks noChangeArrowheads="1"/>
          </p:cNvSpPr>
          <p:nvPr/>
        </p:nvSpPr>
        <p:spPr bwMode="auto">
          <a:xfrm>
            <a:off x="6444208" y="4653136"/>
            <a:ext cx="2376264" cy="909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sz="2400" kern="0" dirty="0"/>
              <a:t>189 primary schools</a:t>
            </a:r>
          </a:p>
        </p:txBody>
      </p:sp>
    </p:spTree>
    <p:extLst>
      <p:ext uri="{BB962C8B-B14F-4D97-AF65-F5344CB8AC3E}">
        <p14:creationId xmlns:p14="http://schemas.microsoft.com/office/powerpoint/2010/main" val="15389699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a:extLst>
              <a:ext uri="{FF2B5EF4-FFF2-40B4-BE49-F238E27FC236}">
                <a16:creationId xmlns:a16="http://schemas.microsoft.com/office/drawing/2014/main" id="{62D7E5B7-1B78-1048-8B9C-94CA04DE4D91}"/>
              </a:ext>
            </a:extLst>
          </p:cNvPr>
          <p:cNvSpPr>
            <a:spLocks noGrp="1" noChangeArrowheads="1"/>
          </p:cNvSpPr>
          <p:nvPr>
            <p:ph type="body" idx="1"/>
          </p:nvPr>
        </p:nvSpPr>
        <p:spPr>
          <a:xfrm>
            <a:off x="664501" y="332656"/>
            <a:ext cx="3974976" cy="6408711"/>
          </a:xfrm>
        </p:spPr>
        <p:txBody>
          <a:bodyPr/>
          <a:lstStyle/>
          <a:p>
            <a:pPr eaLnBrk="1" hangingPunct="1">
              <a:lnSpc>
                <a:spcPct val="90000"/>
              </a:lnSpc>
              <a:buFontTx/>
              <a:buNone/>
            </a:pPr>
            <a:r>
              <a:rPr lang="en-AU" sz="2000" b="1" dirty="0"/>
              <a:t>Shortcuts and ease</a:t>
            </a:r>
          </a:p>
          <a:p>
            <a:pPr eaLnBrk="1" hangingPunct="1">
              <a:lnSpc>
                <a:spcPct val="90000"/>
              </a:lnSpc>
              <a:buFontTx/>
              <a:buNone/>
            </a:pPr>
            <a:r>
              <a:rPr lang="en-AU" altLang="en-US" sz="2000" dirty="0"/>
              <a:t>login, </a:t>
            </a:r>
            <a:r>
              <a:rPr lang="en-AU" altLang="en-US" sz="2000" dirty="0" err="1"/>
              <a:t>hcl</a:t>
            </a:r>
            <a:r>
              <a:rPr lang="en-AU" altLang="en-US" sz="2000" dirty="0"/>
              <a:t>, part name, click banner</a:t>
            </a:r>
          </a:p>
          <a:p>
            <a:pPr eaLnBrk="1" hangingPunct="1">
              <a:lnSpc>
                <a:spcPct val="90000"/>
              </a:lnSpc>
              <a:buFontTx/>
              <a:buNone/>
            </a:pPr>
            <a:r>
              <a:rPr lang="en-AU" altLang="en-US" sz="2000" dirty="0"/>
              <a:t>links, hot links, </a:t>
            </a:r>
            <a:r>
              <a:rPr lang="en-AU" altLang="en-US" sz="2000" dirty="0" err="1"/>
              <a:t>Biological&amp;Food</a:t>
            </a:r>
            <a:endParaRPr lang="en-AU" altLang="en-US" sz="2000" dirty="0"/>
          </a:p>
          <a:p>
            <a:pPr eaLnBrk="1" hangingPunct="1">
              <a:lnSpc>
                <a:spcPct val="90000"/>
              </a:lnSpc>
              <a:buFontTx/>
              <a:buNone/>
            </a:pPr>
            <a:r>
              <a:rPr lang="en-AU" sz="2000" dirty="0">
                <a:solidFill>
                  <a:srgbClr val="00B050"/>
                </a:solidFill>
              </a:rPr>
              <a:t>database additions</a:t>
            </a:r>
          </a:p>
          <a:p>
            <a:pPr eaLnBrk="1" hangingPunct="1">
              <a:lnSpc>
                <a:spcPct val="90000"/>
              </a:lnSpc>
              <a:buFontTx/>
              <a:buNone/>
            </a:pPr>
            <a:endParaRPr lang="en-AU" sz="2000" dirty="0"/>
          </a:p>
          <a:p>
            <a:pPr eaLnBrk="1" hangingPunct="1">
              <a:lnSpc>
                <a:spcPct val="90000"/>
              </a:lnSpc>
              <a:buFontTx/>
              <a:buNone/>
            </a:pPr>
            <a:r>
              <a:rPr lang="en-AU" sz="2000" b="1" dirty="0"/>
              <a:t>Scheduling</a:t>
            </a:r>
          </a:p>
          <a:p>
            <a:pPr eaLnBrk="1" hangingPunct="1">
              <a:lnSpc>
                <a:spcPct val="90000"/>
              </a:lnSpc>
              <a:buNone/>
            </a:pPr>
            <a:r>
              <a:rPr lang="en-AU" sz="2000" dirty="0"/>
              <a:t>download csv (for any dates)</a:t>
            </a:r>
          </a:p>
          <a:p>
            <a:pPr eaLnBrk="1" hangingPunct="1">
              <a:lnSpc>
                <a:spcPct val="90000"/>
              </a:lnSpc>
              <a:buNone/>
            </a:pPr>
            <a:r>
              <a:rPr lang="en-AU" sz="2000" dirty="0"/>
              <a:t>high &amp; extreme risk</a:t>
            </a:r>
          </a:p>
          <a:p>
            <a:pPr eaLnBrk="1" hangingPunct="1">
              <a:lnSpc>
                <a:spcPct val="90000"/>
              </a:lnSpc>
              <a:buNone/>
            </a:pPr>
            <a:r>
              <a:rPr lang="en-US" altLang="en-US" sz="2000" dirty="0"/>
              <a:t>author update/modifiable copy</a:t>
            </a:r>
            <a:endParaRPr lang="en-AU" sz="2000" dirty="0"/>
          </a:p>
          <a:p>
            <a:pPr eaLnBrk="1" hangingPunct="1">
              <a:lnSpc>
                <a:spcPct val="90000"/>
              </a:lnSpc>
              <a:buFontTx/>
              <a:buNone/>
            </a:pPr>
            <a:endParaRPr lang="en-AU" sz="2000" dirty="0"/>
          </a:p>
          <a:p>
            <a:pPr eaLnBrk="1" hangingPunct="1">
              <a:lnSpc>
                <a:spcPct val="90000"/>
              </a:lnSpc>
              <a:buFontTx/>
              <a:buNone/>
            </a:pPr>
            <a:r>
              <a:rPr lang="en-AU" sz="2000" b="1" dirty="0"/>
              <a:t>Tools</a:t>
            </a:r>
          </a:p>
          <a:p>
            <a:pPr eaLnBrk="1" hangingPunct="1">
              <a:lnSpc>
                <a:spcPct val="90000"/>
              </a:lnSpc>
              <a:buFontTx/>
              <a:buNone/>
            </a:pPr>
            <a:r>
              <a:rPr lang="en-AU" sz="2000" dirty="0"/>
              <a:t>customise year groups</a:t>
            </a:r>
          </a:p>
          <a:p>
            <a:pPr eaLnBrk="1" hangingPunct="1">
              <a:lnSpc>
                <a:spcPct val="90000"/>
              </a:lnSpc>
              <a:buNone/>
            </a:pPr>
            <a:r>
              <a:rPr lang="en-AU" sz="2000" dirty="0"/>
              <a:t>stocktaking &amp; usage, TI,</a:t>
            </a:r>
          </a:p>
          <a:p>
            <a:pPr eaLnBrk="1" hangingPunct="1">
              <a:lnSpc>
                <a:spcPct val="90000"/>
              </a:lnSpc>
              <a:buNone/>
            </a:pPr>
            <a:r>
              <a:rPr lang="en-AU" sz="2000" dirty="0"/>
              <a:t>link RA and SRA</a:t>
            </a:r>
          </a:p>
          <a:p>
            <a:pPr eaLnBrk="1" hangingPunct="1">
              <a:lnSpc>
                <a:spcPct val="90000"/>
              </a:lnSpc>
              <a:buFontTx/>
              <a:buNone/>
            </a:pPr>
            <a:endParaRPr lang="en-AU" sz="2000" dirty="0"/>
          </a:p>
          <a:p>
            <a:pPr eaLnBrk="1" hangingPunct="1">
              <a:lnSpc>
                <a:spcPct val="90000"/>
              </a:lnSpc>
              <a:buFontTx/>
              <a:buNone/>
            </a:pPr>
            <a:r>
              <a:rPr lang="en-AU" sz="2000" b="1" dirty="0"/>
              <a:t>Learning resources</a:t>
            </a:r>
          </a:p>
          <a:p>
            <a:pPr eaLnBrk="1" hangingPunct="1">
              <a:lnSpc>
                <a:spcPct val="90000"/>
              </a:lnSpc>
              <a:buNone/>
            </a:pPr>
            <a:r>
              <a:rPr lang="en-AU" sz="2000" dirty="0">
                <a:solidFill>
                  <a:srgbClr val="7030A0"/>
                </a:solidFill>
              </a:rPr>
              <a:t>Getting Started Video</a:t>
            </a:r>
          </a:p>
          <a:p>
            <a:pPr eaLnBrk="1" hangingPunct="1">
              <a:lnSpc>
                <a:spcPct val="90000"/>
              </a:lnSpc>
              <a:buFontTx/>
              <a:buNone/>
            </a:pPr>
            <a:r>
              <a:rPr lang="en-AU" sz="2000" dirty="0"/>
              <a:t>Q&amp;A, eBook</a:t>
            </a:r>
          </a:p>
          <a:p>
            <a:pPr eaLnBrk="1" hangingPunct="1">
              <a:lnSpc>
                <a:spcPct val="90000"/>
              </a:lnSpc>
              <a:buFontTx/>
              <a:buNone/>
            </a:pPr>
            <a:endParaRPr lang="en-AU" sz="2000" dirty="0"/>
          </a:p>
        </p:txBody>
      </p:sp>
      <p:sp>
        <p:nvSpPr>
          <p:cNvPr id="4" name="Rectangle 3">
            <a:extLst>
              <a:ext uri="{FF2B5EF4-FFF2-40B4-BE49-F238E27FC236}">
                <a16:creationId xmlns:a16="http://schemas.microsoft.com/office/drawing/2014/main" id="{E9686B5A-FCAF-DB49-BD3D-624CA2B93490}"/>
              </a:ext>
            </a:extLst>
          </p:cNvPr>
          <p:cNvSpPr txBox="1">
            <a:spLocks noChangeArrowheads="1"/>
          </p:cNvSpPr>
          <p:nvPr/>
        </p:nvSpPr>
        <p:spPr bwMode="auto">
          <a:xfrm>
            <a:off x="5004048" y="333506"/>
            <a:ext cx="3974976" cy="6407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eaLnBrk="1" hangingPunct="1">
              <a:lnSpc>
                <a:spcPct val="90000"/>
              </a:lnSpc>
              <a:buFontTx/>
              <a:buNone/>
            </a:pPr>
            <a:r>
              <a:rPr lang="en-AU" sz="2000" b="1" kern="0" dirty="0">
                <a:solidFill>
                  <a:srgbClr val="7030A0"/>
                </a:solidFill>
              </a:rPr>
              <a:t>Disposal of chemicals</a:t>
            </a:r>
          </a:p>
          <a:p>
            <a:pPr eaLnBrk="1" hangingPunct="1">
              <a:lnSpc>
                <a:spcPct val="90000"/>
              </a:lnSpc>
              <a:buFontTx/>
              <a:buNone/>
            </a:pPr>
            <a:r>
              <a:rPr lang="en-AU" sz="2000" kern="0" dirty="0">
                <a:solidFill>
                  <a:srgbClr val="7030A0"/>
                </a:solidFill>
              </a:rPr>
              <a:t>generic advice</a:t>
            </a:r>
          </a:p>
          <a:p>
            <a:pPr eaLnBrk="1" hangingPunct="1">
              <a:lnSpc>
                <a:spcPct val="90000"/>
              </a:lnSpc>
              <a:buFontTx/>
              <a:buNone/>
            </a:pPr>
            <a:r>
              <a:rPr lang="en-AU" sz="2000" kern="0" dirty="0">
                <a:solidFill>
                  <a:srgbClr val="00B050"/>
                </a:solidFill>
              </a:rPr>
              <a:t>individual chemical advice</a:t>
            </a:r>
          </a:p>
          <a:p>
            <a:pPr eaLnBrk="1" hangingPunct="1">
              <a:lnSpc>
                <a:spcPct val="90000"/>
              </a:lnSpc>
              <a:buFontTx/>
              <a:buNone/>
            </a:pPr>
            <a:endParaRPr lang="en-AU" sz="2000" b="1" dirty="0"/>
          </a:p>
          <a:p>
            <a:pPr eaLnBrk="1" hangingPunct="1">
              <a:lnSpc>
                <a:spcPct val="90000"/>
              </a:lnSpc>
              <a:buFontTx/>
              <a:buNone/>
            </a:pPr>
            <a:r>
              <a:rPr lang="en-AU" sz="2000" b="1" dirty="0"/>
              <a:t>Labels</a:t>
            </a:r>
          </a:p>
          <a:p>
            <a:pPr eaLnBrk="1" hangingPunct="1">
              <a:lnSpc>
                <a:spcPct val="90000"/>
              </a:lnSpc>
              <a:buFontTx/>
              <a:buNone/>
            </a:pPr>
            <a:r>
              <a:rPr lang="en-AU" sz="2000" dirty="0"/>
              <a:t>standard &amp; custom labels</a:t>
            </a:r>
          </a:p>
          <a:p>
            <a:pPr eaLnBrk="1" hangingPunct="1">
              <a:lnSpc>
                <a:spcPct val="90000"/>
              </a:lnSpc>
              <a:buFontTx/>
              <a:buNone/>
            </a:pPr>
            <a:r>
              <a:rPr lang="en-AU" sz="2000" dirty="0"/>
              <a:t>commercial products (others)</a:t>
            </a:r>
          </a:p>
          <a:p>
            <a:pPr eaLnBrk="1" hangingPunct="1">
              <a:lnSpc>
                <a:spcPct val="90000"/>
              </a:lnSpc>
              <a:buFontTx/>
              <a:buNone/>
            </a:pPr>
            <a:r>
              <a:rPr lang="en-AU" sz="2000" dirty="0"/>
              <a:t>mixtures, non-chemicals</a:t>
            </a:r>
          </a:p>
          <a:p>
            <a:pPr eaLnBrk="1" hangingPunct="1">
              <a:lnSpc>
                <a:spcPct val="90000"/>
              </a:lnSpc>
              <a:buFontTx/>
              <a:buNone/>
            </a:pPr>
            <a:r>
              <a:rPr lang="en-AU" sz="2000" dirty="0"/>
              <a:t>free text, biohazard pictogram</a:t>
            </a:r>
          </a:p>
          <a:p>
            <a:pPr eaLnBrk="1" hangingPunct="1">
              <a:lnSpc>
                <a:spcPct val="90000"/>
              </a:lnSpc>
              <a:buFontTx/>
              <a:buNone/>
            </a:pPr>
            <a:endParaRPr lang="en-AU" sz="2000" kern="0" dirty="0"/>
          </a:p>
          <a:p>
            <a:pPr eaLnBrk="1" hangingPunct="1">
              <a:lnSpc>
                <a:spcPct val="90000"/>
              </a:lnSpc>
              <a:buFontTx/>
              <a:buNone/>
            </a:pPr>
            <a:r>
              <a:rPr lang="en-AU" sz="2000" b="1" kern="0" dirty="0"/>
              <a:t>Operations</a:t>
            </a:r>
          </a:p>
          <a:p>
            <a:pPr eaLnBrk="1" hangingPunct="1">
              <a:lnSpc>
                <a:spcPct val="90000"/>
              </a:lnSpc>
              <a:buNone/>
            </a:pPr>
            <a:r>
              <a:rPr lang="en-AU" sz="2000" kern="0" dirty="0"/>
              <a:t>reschedule experiments, delete</a:t>
            </a:r>
          </a:p>
          <a:p>
            <a:pPr eaLnBrk="1" hangingPunct="1">
              <a:lnSpc>
                <a:spcPct val="90000"/>
              </a:lnSpc>
              <a:buFontTx/>
              <a:buNone/>
            </a:pPr>
            <a:r>
              <a:rPr lang="en-AU" sz="2000" kern="0" dirty="0"/>
              <a:t>archive risk assessments, </a:t>
            </a:r>
            <a:r>
              <a:rPr lang="en-AU" sz="2000" kern="0" dirty="0">
                <a:solidFill>
                  <a:srgbClr val="00B050"/>
                </a:solidFill>
              </a:rPr>
              <a:t>icons</a:t>
            </a:r>
          </a:p>
          <a:p>
            <a:pPr eaLnBrk="1" hangingPunct="1">
              <a:lnSpc>
                <a:spcPct val="90000"/>
              </a:lnSpc>
              <a:buFontTx/>
              <a:buNone/>
            </a:pPr>
            <a:r>
              <a:rPr lang="en-AU" sz="2000" kern="0" dirty="0" err="1"/>
              <a:t>labtech</a:t>
            </a:r>
            <a:r>
              <a:rPr lang="en-AU" sz="2000" kern="0" dirty="0"/>
              <a:t>-only RAs, annual review</a:t>
            </a:r>
          </a:p>
          <a:p>
            <a:pPr eaLnBrk="1" hangingPunct="1">
              <a:lnSpc>
                <a:spcPct val="90000"/>
              </a:lnSpc>
              <a:buFontTx/>
              <a:buNone/>
            </a:pPr>
            <a:r>
              <a:rPr lang="en-AU" sz="2000" kern="0" dirty="0"/>
              <a:t>3</a:t>
            </a:r>
            <a:r>
              <a:rPr lang="en-AU" sz="2000" kern="0" baseline="30000" dirty="0"/>
              <a:t>rd</a:t>
            </a:r>
            <a:r>
              <a:rPr lang="en-AU" sz="2000" kern="0" dirty="0"/>
              <a:t> reviewer, backup</a:t>
            </a:r>
          </a:p>
          <a:p>
            <a:pPr eaLnBrk="1" hangingPunct="1">
              <a:lnSpc>
                <a:spcPct val="90000"/>
              </a:lnSpc>
              <a:buNone/>
            </a:pPr>
            <a:r>
              <a:rPr lang="en-AU" sz="2000" kern="0" dirty="0">
                <a:solidFill>
                  <a:srgbClr val="00B050"/>
                </a:solidFill>
              </a:rPr>
              <a:t>bulk RA download</a:t>
            </a:r>
          </a:p>
          <a:p>
            <a:pPr eaLnBrk="1" hangingPunct="1">
              <a:lnSpc>
                <a:spcPct val="90000"/>
              </a:lnSpc>
              <a:buFontTx/>
              <a:buNone/>
            </a:pPr>
            <a:endParaRPr lang="en-AU" sz="2000" kern="0" dirty="0"/>
          </a:p>
          <a:p>
            <a:pPr eaLnBrk="1" hangingPunct="1">
              <a:lnSpc>
                <a:spcPct val="90000"/>
              </a:lnSpc>
              <a:buFontTx/>
              <a:buNone/>
            </a:pPr>
            <a:r>
              <a:rPr lang="en-AU" sz="2000" b="1" kern="0" dirty="0"/>
              <a:t>Student </a:t>
            </a:r>
            <a:r>
              <a:rPr lang="en-AU" sz="2000" b="1" kern="0" dirty="0" err="1"/>
              <a:t>RiskAssess</a:t>
            </a:r>
            <a:endParaRPr lang="en-AU" sz="2000" b="1" kern="0" dirty="0"/>
          </a:p>
          <a:p>
            <a:pPr eaLnBrk="1" hangingPunct="1">
              <a:lnSpc>
                <a:spcPct val="90000"/>
              </a:lnSpc>
              <a:buFontTx/>
              <a:buNone/>
            </a:pPr>
            <a:r>
              <a:rPr lang="en-AU" sz="2000" kern="0" dirty="0"/>
              <a:t>view student PINs, not last year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B65AEE0-36EF-A848-91CE-8C5E47137A94}"/>
              </a:ext>
            </a:extLst>
          </p:cNvPr>
          <p:cNvSpPr>
            <a:spLocks noGrp="1" noChangeArrowheads="1"/>
          </p:cNvSpPr>
          <p:nvPr>
            <p:ph type="title"/>
          </p:nvPr>
        </p:nvSpPr>
        <p:spPr>
          <a:xfrm>
            <a:off x="1907704" y="1844824"/>
            <a:ext cx="6696992" cy="2880320"/>
          </a:xfrm>
        </p:spPr>
        <p:txBody>
          <a:bodyPr/>
          <a:lstStyle/>
          <a:p>
            <a:pPr algn="l" eaLnBrk="1" hangingPunct="1"/>
            <a:r>
              <a:rPr lang="en-US" altLang="en-US" sz="4000" dirty="0"/>
              <a:t>• reduce injuries</a:t>
            </a:r>
            <a:br>
              <a:rPr lang="en-US" altLang="en-US" sz="4000" dirty="0"/>
            </a:br>
            <a:br>
              <a:rPr lang="en-US" altLang="en-US" sz="4000" dirty="0"/>
            </a:br>
            <a:r>
              <a:rPr lang="en-US" altLang="en-US" sz="4000" dirty="0"/>
              <a:t>• increase legal protection</a:t>
            </a:r>
          </a:p>
        </p:txBody>
      </p:sp>
      <p:sp>
        <p:nvSpPr>
          <p:cNvPr id="3" name="Rectangle 2">
            <a:extLst>
              <a:ext uri="{FF2B5EF4-FFF2-40B4-BE49-F238E27FC236}">
                <a16:creationId xmlns:a16="http://schemas.microsoft.com/office/drawing/2014/main" id="{B9B84365-7547-2C48-9226-1E82915150B6}"/>
              </a:ext>
            </a:extLst>
          </p:cNvPr>
          <p:cNvSpPr txBox="1">
            <a:spLocks noChangeArrowheads="1"/>
          </p:cNvSpPr>
          <p:nvPr/>
        </p:nvSpPr>
        <p:spPr bwMode="auto">
          <a:xfrm>
            <a:off x="519595" y="836712"/>
            <a:ext cx="8655050" cy="792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a:lstStyle>
          <a:p>
            <a:pPr eaLnBrk="1" hangingPunct="1"/>
            <a:r>
              <a:rPr lang="en-US" altLang="en-US" kern="0" dirty="0"/>
              <a:t>Why do risk assessments?</a:t>
            </a:r>
            <a:endParaRPr lang="en-US" altLang="en-US" sz="3600" kern="0" dirty="0"/>
          </a:p>
        </p:txBody>
      </p:sp>
    </p:spTree>
    <p:extLst>
      <p:ext uri="{BB962C8B-B14F-4D97-AF65-F5344CB8AC3E}">
        <p14:creationId xmlns:p14="http://schemas.microsoft.com/office/powerpoint/2010/main" val="4011736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a:extLst>
              <a:ext uri="{FF2B5EF4-FFF2-40B4-BE49-F238E27FC236}">
                <a16:creationId xmlns:a16="http://schemas.microsoft.com/office/drawing/2014/main" id="{069789C0-AA07-E848-962F-74871FE1C156}"/>
              </a:ext>
            </a:extLst>
          </p:cNvPr>
          <p:cNvSpPr>
            <a:spLocks noGrp="1" noChangeArrowheads="1"/>
          </p:cNvSpPr>
          <p:nvPr>
            <p:ph type="body" idx="1"/>
          </p:nvPr>
        </p:nvSpPr>
        <p:spPr>
          <a:xfrm>
            <a:off x="2195736" y="1312862"/>
            <a:ext cx="6192688" cy="5140474"/>
          </a:xfrm>
        </p:spPr>
        <p:txBody>
          <a:bodyPr/>
          <a:lstStyle/>
          <a:p>
            <a:pPr eaLnBrk="1" hangingPunct="1">
              <a:lnSpc>
                <a:spcPct val="90000"/>
              </a:lnSpc>
            </a:pPr>
            <a:r>
              <a:rPr lang="en-US" altLang="en-US" sz="3000" dirty="0"/>
              <a:t>facilities available</a:t>
            </a:r>
          </a:p>
          <a:p>
            <a:pPr eaLnBrk="1" hangingPunct="1">
              <a:lnSpc>
                <a:spcPct val="90000"/>
              </a:lnSpc>
            </a:pPr>
            <a:r>
              <a:rPr lang="en-US" altLang="en-US" sz="3000" b="1" dirty="0" err="1"/>
              <a:t>behaviour</a:t>
            </a:r>
            <a:r>
              <a:rPr lang="en-US" altLang="en-US" sz="3000" b="1" dirty="0"/>
              <a:t> of the class</a:t>
            </a:r>
          </a:p>
          <a:p>
            <a:pPr eaLnBrk="1" hangingPunct="1">
              <a:lnSpc>
                <a:spcPct val="90000"/>
              </a:lnSpc>
            </a:pPr>
            <a:r>
              <a:rPr lang="en-US" altLang="en-US" sz="3000" dirty="0"/>
              <a:t>students with special needs</a:t>
            </a:r>
          </a:p>
          <a:p>
            <a:pPr eaLnBrk="1" hangingPunct="1">
              <a:lnSpc>
                <a:spcPct val="90000"/>
              </a:lnSpc>
            </a:pPr>
            <a:r>
              <a:rPr lang="en-US" altLang="en-US" sz="3000" dirty="0"/>
              <a:t>students with allergies</a:t>
            </a:r>
          </a:p>
          <a:p>
            <a:pPr eaLnBrk="1" hangingPunct="1">
              <a:lnSpc>
                <a:spcPct val="90000"/>
              </a:lnSpc>
            </a:pPr>
            <a:r>
              <a:rPr lang="en-US" altLang="en-US" sz="3000" dirty="0"/>
              <a:t>. . . . . . . .</a:t>
            </a:r>
          </a:p>
          <a:p>
            <a:pPr marL="0" indent="0" eaLnBrk="1" hangingPunct="1">
              <a:lnSpc>
                <a:spcPct val="90000"/>
              </a:lnSpc>
              <a:buNone/>
            </a:pPr>
            <a:endParaRPr lang="en-US" altLang="en-US" sz="3000" dirty="0"/>
          </a:p>
          <a:p>
            <a:pPr marL="0" indent="0" eaLnBrk="1" hangingPunct="1">
              <a:lnSpc>
                <a:spcPct val="90000"/>
              </a:lnSpc>
              <a:buNone/>
            </a:pPr>
            <a:r>
              <a:rPr lang="en-US" altLang="en-US" sz="3000" dirty="0"/>
              <a:t>Issues may, and commonly will,</a:t>
            </a:r>
          </a:p>
          <a:p>
            <a:pPr marL="0" indent="0" eaLnBrk="1" hangingPunct="1">
              <a:lnSpc>
                <a:spcPct val="90000"/>
              </a:lnSpc>
              <a:buNone/>
            </a:pPr>
            <a:r>
              <a:rPr lang="en-US" altLang="en-US" sz="3000" dirty="0"/>
              <a:t>differ from class to class.</a:t>
            </a:r>
          </a:p>
          <a:p>
            <a:pPr marL="0" indent="0" eaLnBrk="1" hangingPunct="1">
              <a:lnSpc>
                <a:spcPct val="90000"/>
              </a:lnSpc>
              <a:buNone/>
            </a:pPr>
            <a:endParaRPr lang="en-US" altLang="en-US" sz="3000" dirty="0"/>
          </a:p>
          <a:p>
            <a:pPr marL="0" indent="0" eaLnBrk="1" hangingPunct="1">
              <a:lnSpc>
                <a:spcPct val="90000"/>
              </a:lnSpc>
              <a:buNone/>
            </a:pPr>
            <a:r>
              <a:rPr lang="en-US" altLang="en-US" sz="3000" dirty="0"/>
              <a:t>No one hat fits all!</a:t>
            </a:r>
          </a:p>
        </p:txBody>
      </p:sp>
      <p:sp>
        <p:nvSpPr>
          <p:cNvPr id="3" name="Rectangle 2">
            <a:extLst>
              <a:ext uri="{FF2B5EF4-FFF2-40B4-BE49-F238E27FC236}">
                <a16:creationId xmlns:a16="http://schemas.microsoft.com/office/drawing/2014/main" id="{F0C7A2DA-B240-BD48-A47E-610E41527000}"/>
              </a:ext>
            </a:extLst>
          </p:cNvPr>
          <p:cNvSpPr>
            <a:spLocks noGrp="1" noChangeArrowheads="1"/>
          </p:cNvSpPr>
          <p:nvPr>
            <p:ph type="title"/>
          </p:nvPr>
        </p:nvSpPr>
        <p:spPr>
          <a:xfrm>
            <a:off x="381446" y="260648"/>
            <a:ext cx="8655050" cy="792088"/>
          </a:xfrm>
        </p:spPr>
        <p:txBody>
          <a:bodyPr/>
          <a:lstStyle/>
          <a:p>
            <a:pPr eaLnBrk="1" hangingPunct="1"/>
            <a:r>
              <a:rPr lang="en-US" altLang="en-US" dirty="0"/>
              <a:t>Issues</a:t>
            </a:r>
            <a:endParaRPr lang="en-US" altLang="en-US" sz="3600" dirty="0"/>
          </a:p>
        </p:txBody>
      </p:sp>
    </p:spTree>
    <p:extLst>
      <p:ext uri="{BB962C8B-B14F-4D97-AF65-F5344CB8AC3E}">
        <p14:creationId xmlns:p14="http://schemas.microsoft.com/office/powerpoint/2010/main" val="3168699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a:extLst>
              <a:ext uri="{FF2B5EF4-FFF2-40B4-BE49-F238E27FC236}">
                <a16:creationId xmlns:a16="http://schemas.microsoft.com/office/drawing/2014/main" id="{CB65AEE0-36EF-A848-91CE-8C5E47137A94}"/>
              </a:ext>
            </a:extLst>
          </p:cNvPr>
          <p:cNvSpPr>
            <a:spLocks noGrp="1" noChangeArrowheads="1"/>
          </p:cNvSpPr>
          <p:nvPr>
            <p:ph type="title"/>
          </p:nvPr>
        </p:nvSpPr>
        <p:spPr>
          <a:xfrm>
            <a:off x="395288" y="404813"/>
            <a:ext cx="8655050" cy="1152525"/>
          </a:xfrm>
        </p:spPr>
        <p:txBody>
          <a:bodyPr/>
          <a:lstStyle/>
          <a:p>
            <a:pPr eaLnBrk="1" hangingPunct="1"/>
            <a:r>
              <a:rPr lang="en-US" altLang="en-US" dirty="0"/>
              <a:t>THE LAW?</a:t>
            </a:r>
            <a:br>
              <a:rPr lang="en-US" altLang="en-US" dirty="0"/>
            </a:br>
            <a:r>
              <a:rPr lang="en-US" altLang="en-US" sz="3600" dirty="0"/>
              <a:t>Work Health &amp; Safety Act</a:t>
            </a:r>
          </a:p>
        </p:txBody>
      </p:sp>
      <p:sp>
        <p:nvSpPr>
          <p:cNvPr id="16386" name="Rectangle 3">
            <a:extLst>
              <a:ext uri="{FF2B5EF4-FFF2-40B4-BE49-F238E27FC236}">
                <a16:creationId xmlns:a16="http://schemas.microsoft.com/office/drawing/2014/main" id="{7938FD55-77D9-DC45-842C-AF42E2774695}"/>
              </a:ext>
            </a:extLst>
          </p:cNvPr>
          <p:cNvSpPr>
            <a:spLocks noGrp="1" noChangeArrowheads="1"/>
          </p:cNvSpPr>
          <p:nvPr>
            <p:ph type="body" idx="1"/>
          </p:nvPr>
        </p:nvSpPr>
        <p:spPr>
          <a:xfrm>
            <a:off x="685800" y="1676400"/>
            <a:ext cx="8229600" cy="5029200"/>
          </a:xfrm>
        </p:spPr>
        <p:txBody>
          <a:bodyPr/>
          <a:lstStyle/>
          <a:p>
            <a:pPr eaLnBrk="1" hangingPunct="1">
              <a:lnSpc>
                <a:spcPct val="90000"/>
              </a:lnSpc>
              <a:buFontTx/>
              <a:buNone/>
            </a:pPr>
            <a:r>
              <a:rPr lang="en-US" altLang="en-US" sz="3000"/>
              <a:t>. . . a duty . . . to eliminate/minimise risks to health and safety as far as is reasonably practicable.</a:t>
            </a:r>
          </a:p>
          <a:p>
            <a:pPr eaLnBrk="1" hangingPunct="1">
              <a:lnSpc>
                <a:spcPct val="90000"/>
              </a:lnSpc>
              <a:buFontTx/>
              <a:buNone/>
            </a:pPr>
            <a:r>
              <a:rPr lang="en-US" altLang="en-US" sz="3000"/>
              <a:t>. . . taking into account and weighing up</a:t>
            </a:r>
            <a:br>
              <a:rPr lang="en-US" altLang="en-US" sz="3000"/>
            </a:br>
            <a:r>
              <a:rPr lang="en-US" altLang="en-US" sz="3000">
                <a:solidFill>
                  <a:srgbClr val="FF6600"/>
                </a:solidFill>
              </a:rPr>
              <a:t>all relevant matters </a:t>
            </a:r>
            <a:r>
              <a:rPr lang="en-US" altLang="en-US" sz="3000"/>
              <a:t>including:</a:t>
            </a:r>
            <a:br>
              <a:rPr lang="en-US" altLang="en-US" sz="3000"/>
            </a:br>
            <a:r>
              <a:rPr lang="en-US" altLang="en-US" sz="3000"/>
              <a:t>(a) the </a:t>
            </a:r>
            <a:r>
              <a:rPr lang="en-US" altLang="en-US" sz="3000">
                <a:solidFill>
                  <a:srgbClr val="3366FF"/>
                </a:solidFill>
              </a:rPr>
              <a:t>likelihood</a:t>
            </a:r>
            <a:r>
              <a:rPr lang="en-US" altLang="en-US" sz="3000"/>
              <a:t> of the hazard or the risk concerned occurring; and</a:t>
            </a:r>
            <a:br>
              <a:rPr lang="en-US" altLang="en-US" sz="3000"/>
            </a:br>
            <a:r>
              <a:rPr lang="en-US" altLang="en-US" sz="3000"/>
              <a:t>(b) the </a:t>
            </a:r>
            <a:r>
              <a:rPr lang="en-US" altLang="en-US" sz="3000">
                <a:solidFill>
                  <a:srgbClr val="3366FF"/>
                </a:solidFill>
              </a:rPr>
              <a:t>degree of harm </a:t>
            </a:r>
            <a:r>
              <a:rPr lang="en-US" altLang="en-US" sz="3000"/>
              <a:t>that might result from the hazard or the risk</a:t>
            </a:r>
            <a:br>
              <a:rPr lang="en-US" altLang="en-US" sz="3000"/>
            </a:br>
            <a:r>
              <a:rPr lang="en-US" altLang="en-US" sz="3000"/>
              <a:t>. . . .</a:t>
            </a:r>
          </a:p>
          <a:p>
            <a:pPr eaLnBrk="1" hangingPunct="1">
              <a:lnSpc>
                <a:spcPct val="90000"/>
              </a:lnSpc>
              <a:buFontTx/>
              <a:buNone/>
            </a:pPr>
            <a:r>
              <a:rPr lang="en-US" altLang="en-US" sz="3000" i="1"/>
              <a:t>Part 2, Sections 17 and 18</a:t>
            </a:r>
            <a:endParaRPr lang="en-US" altLang="en-US" sz="3000"/>
          </a:p>
        </p:txBody>
      </p:sp>
    </p:spTree>
    <p:extLst>
      <p:ext uri="{BB962C8B-B14F-4D97-AF65-F5344CB8AC3E}">
        <p14:creationId xmlns:p14="http://schemas.microsoft.com/office/powerpoint/2010/main" val="1452015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a:extLst>
              <a:ext uri="{FF2B5EF4-FFF2-40B4-BE49-F238E27FC236}">
                <a16:creationId xmlns:a16="http://schemas.microsoft.com/office/drawing/2014/main" id="{5B53367C-AAA6-1F44-8D62-C971A7FDC44F}"/>
              </a:ext>
            </a:extLst>
          </p:cNvPr>
          <p:cNvSpPr>
            <a:spLocks noGrp="1" noChangeArrowheads="1"/>
          </p:cNvSpPr>
          <p:nvPr>
            <p:ph type="body" idx="1"/>
          </p:nvPr>
        </p:nvSpPr>
        <p:spPr>
          <a:xfrm>
            <a:off x="468313" y="260350"/>
            <a:ext cx="8207375" cy="6445250"/>
          </a:xfrm>
        </p:spPr>
        <p:txBody>
          <a:bodyPr/>
          <a:lstStyle/>
          <a:p>
            <a:pPr algn="ctr" eaLnBrk="1" hangingPunct="1">
              <a:lnSpc>
                <a:spcPct val="90000"/>
              </a:lnSpc>
              <a:buFontTx/>
              <a:buNone/>
            </a:pPr>
            <a:r>
              <a:rPr lang="en-US" altLang="en-US"/>
              <a:t>VIC</a:t>
            </a:r>
            <a:br>
              <a:rPr lang="en-US" altLang="en-US"/>
            </a:br>
            <a:r>
              <a:rPr lang="en-US" altLang="en-US" sz="2800"/>
              <a:t>Occupational Health &amp; Safety Act 2004</a:t>
            </a:r>
          </a:p>
          <a:p>
            <a:pPr eaLnBrk="1" hangingPunct="1">
              <a:lnSpc>
                <a:spcPct val="90000"/>
              </a:lnSpc>
              <a:buFontTx/>
              <a:buNone/>
            </a:pPr>
            <a:r>
              <a:rPr lang="en-US" altLang="en-US" sz="2400"/>
              <a:t>	Persons who control or manage matters that give rise or may give rise to risks to health or safety are responsible for eliminating or reducing those risks so far as is reasonably practicable. </a:t>
            </a:r>
            <a:r>
              <a:rPr lang="en-US" altLang="en-US" sz="2400" i="1"/>
              <a:t>[Part 1, Section 4(2)]</a:t>
            </a:r>
          </a:p>
          <a:p>
            <a:pPr eaLnBrk="1" hangingPunct="1">
              <a:lnSpc>
                <a:spcPct val="90000"/>
              </a:lnSpc>
              <a:buFontTx/>
              <a:buNone/>
            </a:pPr>
            <a:endParaRPr lang="en-US" altLang="en-US" sz="2400" i="1"/>
          </a:p>
          <a:p>
            <a:pPr algn="ctr" eaLnBrk="1" hangingPunct="1">
              <a:lnSpc>
                <a:spcPct val="90000"/>
              </a:lnSpc>
              <a:buFontTx/>
              <a:buNone/>
            </a:pPr>
            <a:r>
              <a:rPr lang="en-US" altLang="en-US"/>
              <a:t>WA</a:t>
            </a:r>
          </a:p>
          <a:p>
            <a:pPr algn="ctr" eaLnBrk="1" hangingPunct="1">
              <a:lnSpc>
                <a:spcPct val="90000"/>
              </a:lnSpc>
              <a:buFontTx/>
              <a:buNone/>
            </a:pPr>
            <a:r>
              <a:rPr lang="en-US" altLang="en-US" sz="2800"/>
              <a:t>Occupational Health &amp; Safety Regulation 1996</a:t>
            </a:r>
          </a:p>
          <a:p>
            <a:pPr eaLnBrk="1" hangingPunct="1">
              <a:lnSpc>
                <a:spcPct val="90000"/>
              </a:lnSpc>
              <a:buFontTx/>
              <a:buNone/>
            </a:pPr>
            <a:r>
              <a:rPr lang="en-US" altLang="en-US" sz="2400"/>
              <a:t>	A person who, at a workplace, is an employer . . .  must, as far as practicable (a) identify each hazard to which a person at the workplace is likely to be exposed, (b) assess the risk of injury or harm to a person resulting from each hazard, if any, identified under paragraph (a), and (c) consider the means by which the risk may be reduced. </a:t>
            </a:r>
            <a:r>
              <a:rPr lang="en-US" altLang="en-US" sz="2400" i="1"/>
              <a:t>[Part 3, 3.1(a)-(c)]</a:t>
            </a:r>
            <a:endParaRPr lang="en-US" altLang="en-US" sz="2800" i="1"/>
          </a:p>
          <a:p>
            <a:pPr eaLnBrk="1" hangingPunct="1">
              <a:lnSpc>
                <a:spcPct val="90000"/>
              </a:lnSpc>
              <a:buFontTx/>
              <a:buNone/>
            </a:pPr>
            <a:endParaRPr lang="en-US" altLang="en-US" sz="2800"/>
          </a:p>
        </p:txBody>
      </p:sp>
    </p:spTree>
    <p:extLst>
      <p:ext uri="{BB962C8B-B14F-4D97-AF65-F5344CB8AC3E}">
        <p14:creationId xmlns:p14="http://schemas.microsoft.com/office/powerpoint/2010/main" val="1689257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a:extLst>
              <a:ext uri="{FF2B5EF4-FFF2-40B4-BE49-F238E27FC236}">
                <a16:creationId xmlns:a16="http://schemas.microsoft.com/office/drawing/2014/main" id="{9B7B3E06-037D-134F-94F2-ADA34F2000F8}"/>
              </a:ext>
            </a:extLst>
          </p:cNvPr>
          <p:cNvSpPr>
            <a:spLocks noGrp="1" noChangeArrowheads="1"/>
          </p:cNvSpPr>
          <p:nvPr>
            <p:ph type="title"/>
          </p:nvPr>
        </p:nvSpPr>
        <p:spPr>
          <a:xfrm>
            <a:off x="685800" y="333375"/>
            <a:ext cx="7772400" cy="1143000"/>
          </a:xfrm>
        </p:spPr>
        <p:txBody>
          <a:bodyPr/>
          <a:lstStyle/>
          <a:p>
            <a:pPr eaLnBrk="1" hangingPunct="1"/>
            <a:r>
              <a:rPr lang="en-US" altLang="en-US"/>
              <a:t>What is RiskAssess?</a:t>
            </a:r>
          </a:p>
        </p:txBody>
      </p:sp>
      <p:sp>
        <p:nvSpPr>
          <p:cNvPr id="32770" name="Rectangle 3">
            <a:extLst>
              <a:ext uri="{FF2B5EF4-FFF2-40B4-BE49-F238E27FC236}">
                <a16:creationId xmlns:a16="http://schemas.microsoft.com/office/drawing/2014/main" id="{4A929F99-691A-CA44-BD84-EEE4E0A58A26}"/>
              </a:ext>
            </a:extLst>
          </p:cNvPr>
          <p:cNvSpPr>
            <a:spLocks noGrp="1" noChangeArrowheads="1"/>
          </p:cNvSpPr>
          <p:nvPr>
            <p:ph type="body" idx="1"/>
          </p:nvPr>
        </p:nvSpPr>
        <p:spPr>
          <a:xfrm>
            <a:off x="1600200" y="1484313"/>
            <a:ext cx="7075488" cy="5065712"/>
          </a:xfrm>
        </p:spPr>
        <p:txBody>
          <a:bodyPr/>
          <a:lstStyle/>
          <a:p>
            <a:pPr eaLnBrk="1" hangingPunct="1">
              <a:lnSpc>
                <a:spcPct val="90000"/>
              </a:lnSpc>
              <a:buFontTx/>
              <a:buNone/>
            </a:pPr>
            <a:r>
              <a:rPr lang="en-US" altLang="en-US" sz="3000"/>
              <a:t>• web-based risk assessment tool </a:t>
            </a:r>
          </a:p>
          <a:p>
            <a:pPr eaLnBrk="1" hangingPunct="1">
              <a:lnSpc>
                <a:spcPct val="90000"/>
              </a:lnSpc>
              <a:buFontTx/>
              <a:buNone/>
            </a:pPr>
            <a:r>
              <a:rPr lang="en-US" altLang="en-US" sz="3000"/>
              <a:t>• customised to the school situation</a:t>
            </a:r>
          </a:p>
          <a:p>
            <a:pPr eaLnBrk="1" hangingPunct="1">
              <a:lnSpc>
                <a:spcPct val="90000"/>
              </a:lnSpc>
              <a:buFontTx/>
              <a:buNone/>
            </a:pPr>
            <a:r>
              <a:rPr lang="en-US" altLang="en-US" sz="3000"/>
              <a:t>• provides</a:t>
            </a:r>
            <a:br>
              <a:rPr lang="en-US" altLang="en-US" sz="3000"/>
            </a:br>
            <a:r>
              <a:rPr lang="en-US" altLang="en-US" sz="3000"/>
              <a:t>  - electronic templates (AU/ISO)</a:t>
            </a:r>
            <a:br>
              <a:rPr lang="en-US" altLang="en-US" sz="3000"/>
            </a:br>
            <a:r>
              <a:rPr lang="en-US" altLang="en-US" sz="3000"/>
              <a:t>  - database information on risks</a:t>
            </a:r>
            <a:br>
              <a:rPr lang="en-US" altLang="en-US" sz="3000"/>
            </a:br>
            <a:r>
              <a:rPr lang="en-US" altLang="en-US" sz="3000"/>
              <a:t>     (chemical, equipment, biological)</a:t>
            </a:r>
            <a:br>
              <a:rPr lang="en-US" altLang="en-US" sz="3000"/>
            </a:br>
            <a:r>
              <a:rPr lang="en-US" altLang="en-US" sz="3000"/>
              <a:t>  - equipment ordering/lab scheduling</a:t>
            </a:r>
            <a:br>
              <a:rPr lang="en-US" altLang="en-US" sz="3000"/>
            </a:br>
            <a:r>
              <a:rPr lang="en-US" altLang="en-US" sz="3000"/>
              <a:t>  - labelling (GHS)</a:t>
            </a:r>
          </a:p>
          <a:p>
            <a:pPr eaLnBrk="1" hangingPunct="1">
              <a:lnSpc>
                <a:spcPct val="90000"/>
              </a:lnSpc>
              <a:buFontTx/>
              <a:buNone/>
            </a:pPr>
            <a:r>
              <a:rPr lang="en-US" altLang="en-US" sz="3000"/>
              <a:t>     - learning resources</a:t>
            </a:r>
          </a:p>
          <a:p>
            <a:pPr eaLnBrk="1" hangingPunct="1">
              <a:lnSpc>
                <a:spcPct val="90000"/>
              </a:lnSpc>
              <a:buFontTx/>
              <a:buNone/>
            </a:pPr>
            <a:r>
              <a:rPr lang="en-US" altLang="en-US" sz="3000"/>
              <a:t>• easy sharing of experiment templates for customisation</a:t>
            </a:r>
            <a:endParaRPr lang="en-US" altLang="en-US" sz="2600"/>
          </a:p>
          <a:p>
            <a:pPr eaLnBrk="1" hangingPunct="1">
              <a:lnSpc>
                <a:spcPct val="90000"/>
              </a:lnSpc>
              <a:buFontTx/>
              <a:buNone/>
            </a:pPr>
            <a:endParaRPr lang="en-US" altLang="en-US" sz="2600"/>
          </a:p>
        </p:txBody>
      </p:sp>
    </p:spTree>
    <p:extLst>
      <p:ext uri="{BB962C8B-B14F-4D97-AF65-F5344CB8AC3E}">
        <p14:creationId xmlns:p14="http://schemas.microsoft.com/office/powerpoint/2010/main" val="25314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D448ED-030D-FF43-A115-967528BCEEFF}"/>
              </a:ext>
            </a:extLst>
          </p:cNvPr>
          <p:cNvPicPr>
            <a:picLocks noChangeAspect="1"/>
          </p:cNvPicPr>
          <p:nvPr/>
        </p:nvPicPr>
        <p:blipFill>
          <a:blip r:embed="rId3"/>
          <a:stretch>
            <a:fillRect/>
          </a:stretch>
        </p:blipFill>
        <p:spPr>
          <a:xfrm>
            <a:off x="107504" y="881634"/>
            <a:ext cx="4810082" cy="5255988"/>
          </a:xfrm>
          <a:prstGeom prst="rect">
            <a:avLst/>
          </a:prstGeom>
        </p:spPr>
      </p:pic>
      <p:pic>
        <p:nvPicPr>
          <p:cNvPr id="4" name="Picture 3">
            <a:extLst>
              <a:ext uri="{FF2B5EF4-FFF2-40B4-BE49-F238E27FC236}">
                <a16:creationId xmlns:a16="http://schemas.microsoft.com/office/drawing/2014/main" id="{97E3DEEC-C4B7-5F46-8BAB-56675A243891}"/>
              </a:ext>
            </a:extLst>
          </p:cNvPr>
          <p:cNvPicPr>
            <a:picLocks noChangeAspect="1"/>
          </p:cNvPicPr>
          <p:nvPr/>
        </p:nvPicPr>
        <p:blipFill>
          <a:blip r:embed="rId4"/>
          <a:stretch>
            <a:fillRect/>
          </a:stretch>
        </p:blipFill>
        <p:spPr>
          <a:xfrm>
            <a:off x="5004048" y="161257"/>
            <a:ext cx="3918857" cy="6696743"/>
          </a:xfrm>
          <a:prstGeom prst="rect">
            <a:avLst/>
          </a:prstGeom>
        </p:spPr>
      </p:pic>
    </p:spTree>
    <p:extLst>
      <p:ext uri="{BB962C8B-B14F-4D97-AF65-F5344CB8AC3E}">
        <p14:creationId xmlns:p14="http://schemas.microsoft.com/office/powerpoint/2010/main" val="312636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a:extLst>
              <a:ext uri="{FF2B5EF4-FFF2-40B4-BE49-F238E27FC236}">
                <a16:creationId xmlns:a16="http://schemas.microsoft.com/office/drawing/2014/main" id="{F54E2702-0A91-714B-B7AD-695485867641}"/>
              </a:ext>
            </a:extLst>
          </p:cNvPr>
          <p:cNvSpPr>
            <a:spLocks noGrp="1" noChangeArrowheads="1"/>
          </p:cNvSpPr>
          <p:nvPr>
            <p:ph type="title"/>
          </p:nvPr>
        </p:nvSpPr>
        <p:spPr/>
        <p:txBody>
          <a:bodyPr/>
          <a:lstStyle/>
          <a:p>
            <a:pPr eaLnBrk="1" hangingPunct="1"/>
            <a:r>
              <a:rPr lang="en-US" altLang="en-US"/>
              <a:t>Logic</a:t>
            </a:r>
          </a:p>
        </p:txBody>
      </p:sp>
      <p:sp>
        <p:nvSpPr>
          <p:cNvPr id="34818" name="Rectangle 3">
            <a:extLst>
              <a:ext uri="{FF2B5EF4-FFF2-40B4-BE49-F238E27FC236}">
                <a16:creationId xmlns:a16="http://schemas.microsoft.com/office/drawing/2014/main" id="{9F712E58-BA18-C24A-8167-CA61BE24778F}"/>
              </a:ext>
            </a:extLst>
          </p:cNvPr>
          <p:cNvSpPr>
            <a:spLocks noGrp="1" noChangeArrowheads="1"/>
          </p:cNvSpPr>
          <p:nvPr>
            <p:ph type="body" idx="1"/>
          </p:nvPr>
        </p:nvSpPr>
        <p:spPr>
          <a:xfrm>
            <a:off x="609600" y="1600200"/>
            <a:ext cx="8305800" cy="4997450"/>
          </a:xfrm>
        </p:spPr>
        <p:txBody>
          <a:bodyPr/>
          <a:lstStyle/>
          <a:p>
            <a:pPr eaLnBrk="1" hangingPunct="1">
              <a:lnSpc>
                <a:spcPct val="90000"/>
              </a:lnSpc>
              <a:buFontTx/>
              <a:buNone/>
            </a:pPr>
            <a:r>
              <a:rPr lang="en-US" altLang="en-US" sz="3000"/>
              <a:t>• separate sections for teacher and laboratory technician </a:t>
            </a:r>
          </a:p>
          <a:p>
            <a:pPr eaLnBrk="1" hangingPunct="1">
              <a:lnSpc>
                <a:spcPct val="90000"/>
              </a:lnSpc>
              <a:buFontTx/>
              <a:buNone/>
            </a:pPr>
            <a:r>
              <a:rPr lang="en-US" altLang="en-US" sz="3000"/>
              <a:t>• initial assessment of inherent risk</a:t>
            </a:r>
            <a:br>
              <a:rPr lang="en-US" altLang="en-US" sz="3000"/>
            </a:br>
            <a:r>
              <a:rPr lang="en-US" altLang="en-US" sz="3000"/>
              <a:t>- if low, go to end</a:t>
            </a:r>
            <a:br>
              <a:rPr lang="en-US" altLang="en-US" sz="3000"/>
            </a:br>
            <a:r>
              <a:rPr lang="en-US" altLang="en-US" sz="3000"/>
              <a:t>- if medium or more, record control measures</a:t>
            </a:r>
            <a:br>
              <a:rPr lang="en-US" altLang="en-US" sz="3000"/>
            </a:br>
            <a:r>
              <a:rPr lang="en-US" altLang="en-US" sz="3000"/>
              <a:t>- if high or extreme, third reviewer required</a:t>
            </a:r>
          </a:p>
          <a:p>
            <a:pPr eaLnBrk="1" hangingPunct="1">
              <a:lnSpc>
                <a:spcPct val="90000"/>
              </a:lnSpc>
              <a:buFontTx/>
              <a:buNone/>
            </a:pPr>
            <a:r>
              <a:rPr lang="en-US" altLang="en-US" sz="3000"/>
              <a:t>• cross-checking by teacher/labtech/reviewer</a:t>
            </a:r>
          </a:p>
          <a:p>
            <a:pPr eaLnBrk="1" hangingPunct="1">
              <a:lnSpc>
                <a:spcPct val="90000"/>
              </a:lnSpc>
              <a:buFontTx/>
              <a:buNone/>
            </a:pPr>
            <a:r>
              <a:rPr lang="en-US" altLang="en-US" sz="3000"/>
              <a:t>• scheduling, ordering, labelling to save time</a:t>
            </a:r>
          </a:p>
          <a:p>
            <a:pPr eaLnBrk="1" hangingPunct="1">
              <a:lnSpc>
                <a:spcPct val="90000"/>
              </a:lnSpc>
              <a:buFontTx/>
              <a:buNone/>
            </a:pPr>
            <a:r>
              <a:rPr lang="en-US" altLang="en-US" sz="3000"/>
              <a:t>• inexpensive ($250+GST per campus per year)</a:t>
            </a:r>
            <a:endParaRPr lang="en-US" altLang="en-US" sz="2600"/>
          </a:p>
        </p:txBody>
      </p:sp>
    </p:spTree>
    <p:extLst>
      <p:ext uri="{BB962C8B-B14F-4D97-AF65-F5344CB8AC3E}">
        <p14:creationId xmlns:p14="http://schemas.microsoft.com/office/powerpoint/2010/main" val="1591797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C05027F5-E506-D34D-B322-5FBB4EFFCBA9}"/>
              </a:ext>
            </a:extLst>
          </p:cNvPr>
          <p:cNvSpPr>
            <a:spLocks noGrp="1" noChangeArrowheads="1"/>
          </p:cNvSpPr>
          <p:nvPr>
            <p:ph type="title"/>
          </p:nvPr>
        </p:nvSpPr>
        <p:spPr/>
        <p:txBody>
          <a:bodyPr/>
          <a:lstStyle/>
          <a:p>
            <a:pPr eaLnBrk="1" hangingPunct="1"/>
            <a:r>
              <a:rPr lang="en-US" altLang="en-US" dirty="0"/>
              <a:t>Electronic system</a:t>
            </a:r>
          </a:p>
        </p:txBody>
      </p:sp>
      <p:sp>
        <p:nvSpPr>
          <p:cNvPr id="45058" name="Rectangle 3">
            <a:extLst>
              <a:ext uri="{FF2B5EF4-FFF2-40B4-BE49-F238E27FC236}">
                <a16:creationId xmlns:a16="http://schemas.microsoft.com/office/drawing/2014/main" id="{63830214-7C2E-4A49-9F5C-3A837C4C0922}"/>
              </a:ext>
            </a:extLst>
          </p:cNvPr>
          <p:cNvSpPr>
            <a:spLocks noGrp="1" noChangeArrowheads="1"/>
          </p:cNvSpPr>
          <p:nvPr>
            <p:ph type="body" idx="1"/>
          </p:nvPr>
        </p:nvSpPr>
        <p:spPr>
          <a:xfrm>
            <a:off x="1600200" y="1828800"/>
            <a:ext cx="7292975" cy="4343400"/>
          </a:xfrm>
        </p:spPr>
        <p:txBody>
          <a:bodyPr/>
          <a:lstStyle/>
          <a:p>
            <a:pPr eaLnBrk="1" hangingPunct="1">
              <a:lnSpc>
                <a:spcPct val="90000"/>
              </a:lnSpc>
              <a:buFontTx/>
              <a:buNone/>
            </a:pPr>
            <a:r>
              <a:rPr lang="en-US" altLang="en-US" sz="3000" dirty="0"/>
              <a:t>• relatively rapid </a:t>
            </a:r>
          </a:p>
          <a:p>
            <a:pPr eaLnBrk="1" hangingPunct="1">
              <a:lnSpc>
                <a:spcPct val="90000"/>
              </a:lnSpc>
              <a:buFontTx/>
              <a:buNone/>
            </a:pPr>
            <a:r>
              <a:rPr lang="en-US" altLang="en-US" sz="3000" dirty="0"/>
              <a:t>• prompts sensitive to context</a:t>
            </a:r>
          </a:p>
          <a:p>
            <a:pPr eaLnBrk="1" hangingPunct="1">
              <a:lnSpc>
                <a:spcPct val="90000"/>
              </a:lnSpc>
              <a:buFontTx/>
              <a:buNone/>
            </a:pPr>
            <a:r>
              <a:rPr lang="en-US" altLang="en-US" sz="3000" dirty="0"/>
              <a:t>• reduces paper consumption</a:t>
            </a:r>
          </a:p>
          <a:p>
            <a:pPr eaLnBrk="1" hangingPunct="1">
              <a:lnSpc>
                <a:spcPct val="90000"/>
              </a:lnSpc>
              <a:buFontTx/>
              <a:buNone/>
            </a:pPr>
            <a:r>
              <a:rPr lang="en-US" altLang="en-US" sz="3000" dirty="0"/>
              <a:t>• easy to review and update</a:t>
            </a:r>
          </a:p>
          <a:p>
            <a:pPr eaLnBrk="1" hangingPunct="1">
              <a:lnSpc>
                <a:spcPct val="90000"/>
              </a:lnSpc>
              <a:buFontTx/>
              <a:buNone/>
            </a:pPr>
            <a:r>
              <a:rPr lang="en-US" altLang="en-US" sz="3000" dirty="0"/>
              <a:t>• easy monitoring and statistics</a:t>
            </a:r>
          </a:p>
          <a:p>
            <a:pPr eaLnBrk="1" hangingPunct="1">
              <a:lnSpc>
                <a:spcPct val="90000"/>
              </a:lnSpc>
              <a:buFontTx/>
              <a:buNone/>
            </a:pPr>
            <a:r>
              <a:rPr lang="en-US" altLang="en-US" sz="3000" dirty="0"/>
              <a:t>• easy storage</a:t>
            </a:r>
          </a:p>
          <a:p>
            <a:pPr eaLnBrk="1" hangingPunct="1">
              <a:lnSpc>
                <a:spcPct val="90000"/>
              </a:lnSpc>
              <a:buFontTx/>
              <a:buNone/>
            </a:pPr>
            <a:r>
              <a:rPr lang="en-US" altLang="en-US" sz="3000" dirty="0"/>
              <a:t>• demonstrated to work in schools </a:t>
            </a:r>
            <a:r>
              <a:rPr lang="en-US" altLang="en-US" sz="2800" i="1" dirty="0" err="1"/>
              <a:t>RiskAssess</a:t>
            </a:r>
            <a:r>
              <a:rPr lang="en-US" altLang="en-US" sz="2800" i="1" dirty="0"/>
              <a:t>: 2074 schools AU+NZ+CA</a:t>
            </a:r>
          </a:p>
          <a:p>
            <a:pPr eaLnBrk="1" hangingPunct="1">
              <a:lnSpc>
                <a:spcPct val="90000"/>
              </a:lnSpc>
              <a:buFontTx/>
              <a:buNone/>
            </a:pPr>
            <a:r>
              <a:rPr lang="en-US" altLang="en-US" sz="2800" i="1" dirty="0"/>
              <a:t>                        3,617,000 risk assessments</a:t>
            </a:r>
            <a:endParaRPr lang="en-US" altLang="en-US" sz="2400" i="1" dirty="0"/>
          </a:p>
          <a:p>
            <a:pPr eaLnBrk="1" hangingPunct="1">
              <a:lnSpc>
                <a:spcPct val="90000"/>
              </a:lnSpc>
              <a:buFontTx/>
              <a:buNone/>
            </a:pPr>
            <a:endParaRPr lang="en-US" altLang="en-US" sz="2600" dirty="0"/>
          </a:p>
        </p:txBody>
      </p:sp>
    </p:spTree>
    <p:extLst>
      <p:ext uri="{BB962C8B-B14F-4D97-AF65-F5344CB8AC3E}">
        <p14:creationId xmlns:p14="http://schemas.microsoft.com/office/powerpoint/2010/main" val="8936449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9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73631</TotalTime>
  <Words>413</Words>
  <Application>Microsoft Macintosh PowerPoint</Application>
  <PresentationFormat>On-screen Show (4:3)</PresentationFormat>
  <Paragraphs>125</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ＭＳ Ｐゴシック</vt:lpstr>
      <vt:lpstr>Arial</vt:lpstr>
      <vt:lpstr>Calibri</vt:lpstr>
      <vt:lpstr>Blank Presentation</vt:lpstr>
      <vt:lpstr>RiskAssess: For new and experienced users</vt:lpstr>
      <vt:lpstr>• reduce injuries  • increase legal protection</vt:lpstr>
      <vt:lpstr>Issues</vt:lpstr>
      <vt:lpstr>THE LAW? Work Health &amp; Safety Act</vt:lpstr>
      <vt:lpstr>PowerPoint Presentation</vt:lpstr>
      <vt:lpstr>What is RiskAssess?</vt:lpstr>
      <vt:lpstr>PowerPoint Presentation</vt:lpstr>
      <vt:lpstr>Logic</vt:lpstr>
      <vt:lpstr>Electronic system</vt:lpstr>
      <vt:lpstr>Details</vt:lpstr>
      <vt:lpstr>Advantages of RiskAssess</vt:lpstr>
      <vt:lpstr>Outcomes</vt:lpstr>
      <vt:lpstr>High schools AU 1853 (68%) VIC: 503 (87%)</vt:lpstr>
      <vt:lpstr>PowerPoint Presentation</vt:lpstr>
    </vt:vector>
  </TitlesOfParts>
  <Company>CEIC UNSW</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 assessment and control of risks</dc:title>
  <dc:creator>Phillip Crisp</dc:creator>
  <cp:lastModifiedBy>Phillip Crisp</cp:lastModifiedBy>
  <cp:revision>230</cp:revision>
  <cp:lastPrinted>2019-11-17T21:38:19Z</cp:lastPrinted>
  <dcterms:created xsi:type="dcterms:W3CDTF">2008-09-14T02:46:40Z</dcterms:created>
  <dcterms:modified xsi:type="dcterms:W3CDTF">2019-11-17T21:38:32Z</dcterms:modified>
</cp:coreProperties>
</file>