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4" r:id="rId3"/>
    <p:sldId id="317" r:id="rId4"/>
    <p:sldId id="330" r:id="rId5"/>
    <p:sldId id="331" r:id="rId6"/>
    <p:sldId id="332" r:id="rId7"/>
    <p:sldId id="319" r:id="rId8"/>
    <p:sldId id="322" r:id="rId9"/>
    <p:sldId id="298" r:id="rId10"/>
    <p:sldId id="318" r:id="rId11"/>
    <p:sldId id="259" r:id="rId12"/>
    <p:sldId id="307" r:id="rId13"/>
    <p:sldId id="284" r:id="rId14"/>
    <p:sldId id="287" r:id="rId15"/>
    <p:sldId id="282" r:id="rId16"/>
    <p:sldId id="299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/>
    <p:restoredTop sz="65113" autoAdjust="0"/>
  </p:normalViewPr>
  <p:slideViewPr>
    <p:cSldViewPr>
      <p:cViewPr varScale="1">
        <p:scale>
          <a:sx n="83" d="100"/>
          <a:sy n="83" d="100"/>
        </p:scale>
        <p:origin x="3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9" d="100"/>
          <a:sy n="149" d="100"/>
        </p:scale>
        <p:origin x="3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226DD-9812-2B4E-A1DE-0E1E7AF5B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8F9D3-DC34-5A45-9134-D3671DCE5B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27B5-EF43-1748-8099-90780B2BA0B4}" type="datetimeFigureOut">
              <a:rPr lang="en-US" smtClean="0"/>
              <a:t>5/5/24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40D2-6B7F-AD46-92F5-F2A37B96E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6339-8B75-1D46-8B18-2C4591E48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26477-6D92-754D-B3A5-6115F36A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A8F0A-C154-5446-A3A8-D3AD5C3C73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98325-583C-DD45-A6A7-76152ED35D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FF5FAA-2772-274C-A6DB-6BB1437F242C}" type="datetimeFigureOut">
              <a:rPr lang="en-US" altLang="en-US"/>
              <a:pPr/>
              <a:t>5/5/24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47FBC0-A0AB-4943-BDBC-AD24A140B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8B6DAD-1371-3445-BDEE-2ADB438E0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EDC7-7EBB-B144-8EAB-5543D4C6F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8DF6-7088-B747-A3D2-B37FC3E6E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47BC6-3C73-3145-BA02-0050B843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0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9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6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04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needed for question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0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needed for question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6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needed for question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13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 Settable cut-off time coming soon </a:t>
            </a:r>
            <a:r>
              <a:rPr lang="en-US"/>
              <a:t>(other than noon)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Requested at ASET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114972C-3027-1D42-8005-CC4ABEA07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3246E8-F7BA-A649-88D0-BBF3E737644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872962-F50E-1D44-AAEC-9CF1A67C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0BF64-C68F-7143-9EDA-F1C48D3CC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9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4A56F-5B2D-704D-8F54-BCFCE10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784AD-749B-254E-960C-3516A096B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6EAFD-2024-B54E-817B-948B1C00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9EAF2-D03D-C344-A667-E78103780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0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CB066-1675-D744-875A-6BAD5005D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2B139-AC3C-0C43-B5E6-F0869D251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0187C-A592-984F-B460-931480A1C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324F9-EB3C-3F44-990C-2204182D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7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69687-BEB4-904A-894B-3FE8C8506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9377E-A4D5-D548-886F-F4D7E7A0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A3A446-4211-214E-BACC-3E3C85150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C639-528F-BB4A-92D1-320037AD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FC90-C670-7346-AD06-5C73E6558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9170B-DEE0-3D42-8568-70BF9DF93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0FE43-DE6D-D942-9A35-1614471A7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01A7-947B-764D-9A3F-AB78F01E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F9BC3-1233-954E-AF91-128063AEE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D3508-D567-5E46-B856-F9CB27AEB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120B5-1903-A949-B457-94BB9B3CF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4691-2540-E24B-89C7-0972AB038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2EAEF-C45B-5249-BF98-91148ABB7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E391-704C-9C41-951F-26CBD8ED0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DD4CC-BD7A-1A4F-A14A-80F6BCDC4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C8FA-F99F-164A-B738-94BFAAA38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821786-8695-BB41-AB96-C95514B82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CFFE8-CB1A-FD47-BF8C-606EDD02D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550CB3-9CD3-9042-BB7B-CA6A08553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00673-B0AD-F14C-841B-59763523D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8DD24A-128B-DB49-A22C-3BFE716C9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972EFB-0A8D-BC4E-8BA1-8DF7FD3B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6C6B79-6E6F-8E4C-B5E3-4797BFE54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AE207-52F0-FD48-AAEC-2A9D3632F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027363-DB29-AA4F-8020-666ACFFDF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90890A-229D-2B45-97C7-AE9502345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CC3DA1-1644-1B47-8BC5-293D1D401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CCD49-B52C-484C-AC63-4C2FD2DA2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43BFF-A5C9-0D42-805E-30FC8EC16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0162-B359-5541-A324-3C46EE5A6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AD994-EF47-BC4D-8871-EAF896954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72B3-7BD3-7846-A4BD-70D982B98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4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92499-D774-8048-8BE0-052383564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51682-83E4-094B-B33E-2113898C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2BC2D-323B-3746-BE25-53E3E58BB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20911-5625-9D4C-96A0-50FDC4AA8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6E79C2-D38D-D149-98ED-4A303BBE6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1DF31C-B6E4-064E-B934-B24200D20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DB169F-F2B6-3248-BEE9-BF6A8A600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9A2360-0379-4647-B790-3C9CA8E3C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493218-65B8-5E4E-8365-45EB98E69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83AECA-3522-C542-B76D-F65512331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ha.europa.eu/information-on-chemicals/cl-inventory-databa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assess.ca/info/new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585A5C-670E-E94D-BBEE-50B1AD40AC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dirty="0"/>
              <a:t>new features, tips and tricks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66C1E02-B6F0-F841-87CD-745AD919F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4339" name="Picture 2" descr="burning_hair_medium.jpg">
            <a:extLst>
              <a:ext uri="{FF2B5EF4-FFF2-40B4-BE49-F238E27FC236}">
                <a16:creationId xmlns:a16="http://schemas.microsoft.com/office/drawing/2014/main" id="{AE781C3D-7938-8842-B0AA-0D91D873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9842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683865"/>
            <a:ext cx="4392488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icons,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</a:t>
            </a:r>
            <a:r>
              <a:rPr lang="en-AU" sz="2000" dirty="0"/>
              <a:t> search on less,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click banner, links, hot links, delete,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# &amp; sort, </a:t>
            </a:r>
            <a:r>
              <a:rPr lang="en-AU" altLang="en-US" sz="2000" dirty="0"/>
              <a:t>Best RAs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Excel/csv, any dates, last week,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search, no# </a:t>
            </a:r>
            <a:r>
              <a:rPr lang="en-AU" sz="2000" dirty="0" err="1"/>
              <a:t>pracs</a:t>
            </a:r>
            <a:r>
              <a:rPr lang="en-AU" sz="2000" dirty="0"/>
              <a:t>, prep notes,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double booking, lodged date/time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invoice, customise year groups,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backups, stocktaking &amp; usage,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resources, </a:t>
            </a:r>
            <a:r>
              <a:rPr lang="en-AU" sz="2000" dirty="0" err="1"/>
              <a:t>faq</a:t>
            </a:r>
            <a:r>
              <a:rPr lang="en-AU" sz="2000" dirty="0"/>
              <a:t>, eBook,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videos, news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005" y="684716"/>
            <a:ext cx="4139952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Standard, custom &amp; waste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reschedule, archive, review notes,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annual review, tech-only RAs,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high/extreme: 3 signatures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779A7-7D28-0546-8E74-6FFD564429E6}"/>
              </a:ext>
            </a:extLst>
          </p:cNvPr>
          <p:cNvSpPr txBox="1"/>
          <p:nvPr/>
        </p:nvSpPr>
        <p:spPr>
          <a:xfrm>
            <a:off x="-570016" y="216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60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>
            <a:extLst>
              <a:ext uri="{FF2B5EF4-FFF2-40B4-BE49-F238E27FC236}">
                <a16:creationId xmlns:a16="http://schemas.microsoft.com/office/drawing/2014/main" id="{BCB54513-D239-5D40-9449-0E7B8147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13593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                   Workplace labels</a:t>
            </a:r>
          </a:p>
          <a:p>
            <a:endParaRPr lang="en-US" altLang="en-US" sz="1200" dirty="0"/>
          </a:p>
          <a:p>
            <a:r>
              <a:rPr lang="en-US" altLang="en-US" dirty="0"/>
              <a:t>Required “when a hazardous product is decanted</a:t>
            </a:r>
          </a:p>
          <a:p>
            <a:r>
              <a:rPr lang="en-US" altLang="en-US" dirty="0"/>
              <a:t>(e.g. transferred or poured) into another container”</a:t>
            </a:r>
          </a:p>
          <a:p>
            <a:r>
              <a:rPr lang="en-US" altLang="en-US" dirty="0"/>
              <a:t>and it is not “going to be used immediately”</a:t>
            </a:r>
          </a:p>
          <a:p>
            <a:endParaRPr lang="en-US" altLang="en-US" dirty="0"/>
          </a:p>
          <a:p>
            <a:r>
              <a:rPr lang="en-US" altLang="en-US" dirty="0"/>
              <a:t>In general, a workplace label will require the following information: </a:t>
            </a:r>
          </a:p>
          <a:p>
            <a:r>
              <a:rPr lang="en-US" altLang="en-US" dirty="0"/>
              <a:t>• Product name (matching the SDS product name)</a:t>
            </a:r>
          </a:p>
          <a:p>
            <a:r>
              <a:rPr lang="en-US" altLang="en-US" dirty="0"/>
              <a:t>• Safe handling precautions, may include pictograms or </a:t>
            </a:r>
          </a:p>
          <a:p>
            <a:r>
              <a:rPr lang="en-US" altLang="en-US" dirty="0"/>
              <a:t>  other supplier label information</a:t>
            </a:r>
          </a:p>
          <a:p>
            <a:r>
              <a:rPr lang="en-US" altLang="en-US" dirty="0"/>
              <a:t>• A reference to the SDS (if available)</a:t>
            </a:r>
          </a:p>
          <a:p>
            <a:endParaRPr lang="en-US" altLang="en-US" sz="2000" dirty="0"/>
          </a:p>
          <a:p>
            <a:r>
              <a:rPr lang="en-US" altLang="en-US" sz="2000" dirty="0"/>
              <a:t>Workplace label requirements fall under your Provincial or Territorial jurisdiction . . . </a:t>
            </a:r>
          </a:p>
          <a:p>
            <a:endParaRPr lang="en-US" altLang="en-US" sz="2000" i="1" dirty="0"/>
          </a:p>
          <a:p>
            <a:r>
              <a:rPr lang="en-US" altLang="en-US" sz="1800" i="1" dirty="0"/>
              <a:t>Canadian Centre for Occupational Health and Safety “</a:t>
            </a:r>
            <a:r>
              <a:rPr lang="en-US" altLang="ja-JP" sz="1800" i="1" dirty="0"/>
              <a:t>WHMIS 2015 - Labels</a:t>
            </a:r>
            <a:r>
              <a:rPr lang="en-US" altLang="en-US" sz="1800" i="1" dirty="0"/>
              <a:t>”</a:t>
            </a:r>
            <a:r>
              <a:rPr lang="en-US" altLang="ja-JP" sz="1800" i="1" dirty="0"/>
              <a:t> https://</a:t>
            </a:r>
            <a:r>
              <a:rPr lang="en-US" altLang="ja-JP" sz="1800" i="1" dirty="0" err="1"/>
              <a:t>www.ccohs.ca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oshanswers</a:t>
            </a:r>
            <a:r>
              <a:rPr lang="en-US" altLang="ja-JP" sz="1800" i="1" dirty="0"/>
              <a:t>/chemicals/</a:t>
            </a:r>
            <a:r>
              <a:rPr lang="en-US" altLang="ja-JP" sz="1800" i="1" dirty="0" err="1"/>
              <a:t>whmis_ghs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labels.html</a:t>
            </a:r>
            <a:endParaRPr lang="en-US" altLang="ja-JP" sz="18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E1175CDA-7C21-6443-89E5-A96784B6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627563"/>
            <a:ext cx="30575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D622063-5DD1-9E41-92BF-625EEE0C2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31837"/>
          </a:xfrm>
        </p:spPr>
        <p:txBody>
          <a:bodyPr/>
          <a:lstStyle/>
          <a:p>
            <a:pPr eaLnBrk="1" hangingPunct="1"/>
            <a:r>
              <a:rPr lang="en-US" altLang="en-US" sz="3200"/>
              <a:t>RiskAssess data source</a:t>
            </a:r>
            <a:endParaRPr lang="en-US" altLang="en-US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53E3E68-367D-BB40-A4C9-417E3F5A8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80772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ECHA (European Chemicals Association)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hlinkClick r:id="rId3"/>
              </a:rPr>
              <a:t>http://echa.europa.eu/information-on-chemicals/cl-inventory-database</a:t>
            </a: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Classification and Labelling (CL) Inventory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en-US" sz="2400"/>
              <a:t>    • notifications by chemical companies in Europe of</a:t>
            </a:r>
            <a:br>
              <a:rPr lang="en-US" altLang="en-US" sz="2400"/>
            </a:br>
            <a:r>
              <a:rPr lang="en-US" altLang="en-US" sz="2400"/>
              <a:t>  classifications according to GHS criteria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    • harmonised classifications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Provides latest information on classification and labelling.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Some solution information.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eaLnBrk="1" hangingPunct="1">
              <a:buFontTx/>
              <a:buNone/>
            </a:pPr>
            <a:r>
              <a:rPr lang="en-US" altLang="en-US" sz="2400"/>
              <a:t>Clumsy to use, due to need to translate codes.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>
            <a:extLst>
              <a:ext uri="{FF2B5EF4-FFF2-40B4-BE49-F238E27FC236}">
                <a16:creationId xmlns:a16="http://schemas.microsoft.com/office/drawing/2014/main" id="{E6B4308E-8F05-D441-8667-5780CF82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487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5">
            <a:extLst>
              <a:ext uri="{FF2B5EF4-FFF2-40B4-BE49-F238E27FC236}">
                <a16:creationId xmlns:a16="http://schemas.microsoft.com/office/drawing/2014/main" id="{088E640C-0E5A-DE45-A709-60C93B3F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675" y="6092825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H314: Causes severe skin burns and eye damage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C12928F-8ADF-1E4B-8742-F02B1C8A3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0000"/>
                </a:solidFill>
              </a:rPr>
              <a:t>RiskAssess data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48F88B1-5E62-D14F-98B8-6131056FC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Pure chemicals (&gt;1500)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ECHA data “</a:t>
            </a:r>
            <a:r>
              <a:rPr lang="en-US" altLang="ja-JP" sz="2400" dirty="0" err="1"/>
              <a:t>Harmonised</a:t>
            </a:r>
            <a:r>
              <a:rPr lang="en-US" altLang="ja-JP" sz="2400" dirty="0"/>
              <a:t> classification</a:t>
            </a:r>
            <a:r>
              <a:rPr lang="en-US" altLang="en-US" sz="2400" dirty="0"/>
              <a:t>”</a:t>
            </a:r>
            <a:r>
              <a:rPr lang="en-US" altLang="ja-JP" sz="2400" dirty="0"/>
              <a:t>, if available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If not, most common classification (more conservative, if two)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Solutions (&gt;1600)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ECHA data “Specific concentration limits”, if available.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If not, application of GHS rules for mixtures to ECHA data for pure chemical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RiskAssess</a:t>
            </a:r>
            <a:r>
              <a:rPr lang="en-US" altLang="en-US" sz="2400" dirty="0"/>
              <a:t> data are updated as ECHA updates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595729"/>
            <a:ext cx="2664296" cy="122007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AU: 2400 (84%)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NZ: 300 (54%)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CA: 60 (1%)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New Features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84C816-BEAA-5DDD-BAF5-E66CBB68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182"/>
            <a:ext cx="8640960" cy="6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480956-A7D4-4AEF-8E86-71A22992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8" y="3453309"/>
            <a:ext cx="8496944" cy="144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FA4D06CE-EA8A-AE10-F3BC-90DC0AB9B349}"/>
              </a:ext>
            </a:extLst>
          </p:cNvPr>
          <p:cNvSpPr/>
          <p:nvPr/>
        </p:nvSpPr>
        <p:spPr bwMode="auto">
          <a:xfrm rot="14201772">
            <a:off x="4023105" y="4696049"/>
            <a:ext cx="258283" cy="548994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642879C-A0FD-595C-C4C2-7FF6AEECDFB6}"/>
              </a:ext>
            </a:extLst>
          </p:cNvPr>
          <p:cNvSpPr/>
          <p:nvPr/>
        </p:nvSpPr>
        <p:spPr bwMode="auto">
          <a:xfrm rot="10800000">
            <a:off x="6876256" y="2064759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0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36712" y="476672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148961"/>
            <a:ext cx="7772401" cy="1343935"/>
          </a:xfrm>
        </p:spPr>
        <p:txBody>
          <a:bodyPr/>
          <a:lstStyle/>
          <a:p>
            <a:r>
              <a:rPr lang="en-US" altLang="en-US" sz="2400" dirty="0"/>
              <a:t>Advice for all 3100 chemicals and solutions</a:t>
            </a:r>
          </a:p>
          <a:p>
            <a:r>
              <a:rPr lang="en-US" altLang="en-US" sz="2400" dirty="0"/>
              <a:t>Guide to disposal and waste container details</a:t>
            </a:r>
          </a:p>
          <a:p>
            <a:r>
              <a:rPr lang="en-US" altLang="en-US" sz="2400" b="1" dirty="0">
                <a:highlight>
                  <a:srgbClr val="FFFF00"/>
                </a:highlight>
              </a:rPr>
              <a:t>NEW Waste container labels!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D67C5-B853-3743-9505-B0608D9D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3140968"/>
            <a:ext cx="8893175" cy="3078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Safety Databases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3628" y="1916832"/>
            <a:ext cx="6696744" cy="9361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9600" b="1" dirty="0">
                <a:solidFill>
                  <a:srgbClr val="00B050"/>
                </a:solidFill>
              </a:rPr>
              <a:t>&gt;650</a:t>
            </a:r>
            <a:r>
              <a:rPr lang="en-US" altLang="en-US" sz="9600" dirty="0"/>
              <a:t> </a:t>
            </a:r>
          </a:p>
          <a:p>
            <a:pPr marL="0" indent="0">
              <a:buNone/>
            </a:pPr>
            <a:r>
              <a:rPr lang="en-US" altLang="en-US" dirty="0"/>
              <a:t>new and updated items!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0E73F-2423-5D36-AD7F-14CD8F90F31D}"/>
              </a:ext>
            </a:extLst>
          </p:cNvPr>
          <p:cNvSpPr txBox="1"/>
          <p:nvPr/>
        </p:nvSpPr>
        <p:spPr>
          <a:xfrm>
            <a:off x="3923928" y="5085184"/>
            <a:ext cx="4772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dirty="0"/>
              <a:t>Especially expanded coverage of</a:t>
            </a:r>
          </a:p>
          <a:p>
            <a:r>
              <a:rPr lang="en-AU" b="0" i="0" dirty="0">
                <a:effectLst/>
                <a:latin typeface="Arial" panose="020B0604020202020204" pitchFamily="34" charset="0"/>
              </a:rPr>
              <a:t>+ saturated solutions</a:t>
            </a:r>
          </a:p>
          <a:p>
            <a:r>
              <a:rPr lang="en-AU" dirty="0"/>
              <a:t>+ </a:t>
            </a:r>
            <a:r>
              <a:rPr lang="en-AU" b="0" i="0" dirty="0">
                <a:effectLst/>
                <a:latin typeface="Arial" panose="020B0604020202020204" pitchFamily="34" charset="0"/>
              </a:rPr>
              <a:t>test papers &amp; reaction products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+ geological minerals and rocks</a:t>
            </a:r>
          </a:p>
        </p:txBody>
      </p:sp>
    </p:spTree>
    <p:extLst>
      <p:ext uri="{BB962C8B-B14F-4D97-AF65-F5344CB8AC3E}">
        <p14:creationId xmlns:p14="http://schemas.microsoft.com/office/powerpoint/2010/main" val="15566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17B53C-27B5-2237-B67F-1789F784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2" y="646106"/>
            <a:ext cx="7665933" cy="2808312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4BEFBB-64B0-5D61-53F0-D4D69292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22" y="4149080"/>
            <a:ext cx="6477000" cy="1930400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FA4D06CE-EA8A-AE10-F3BC-90DC0AB9B349}"/>
              </a:ext>
            </a:extLst>
          </p:cNvPr>
          <p:cNvSpPr/>
          <p:nvPr/>
        </p:nvSpPr>
        <p:spPr bwMode="auto">
          <a:xfrm rot="14201772">
            <a:off x="500662" y="5009260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642879C-A0FD-595C-C4C2-7FF6AEECDFB6}"/>
              </a:ext>
            </a:extLst>
          </p:cNvPr>
          <p:cNvSpPr/>
          <p:nvPr/>
        </p:nvSpPr>
        <p:spPr bwMode="auto">
          <a:xfrm rot="5400000">
            <a:off x="6440901" y="69600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952E719-02F0-7773-50AF-A74885BE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80" y="4070624"/>
            <a:ext cx="7772400" cy="181382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301FC29-43CF-DA7F-9BF7-67DA1F40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6632"/>
            <a:ext cx="6120680" cy="2897979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680CA0D-6382-F697-0113-BCCADA45515A}"/>
              </a:ext>
            </a:extLst>
          </p:cNvPr>
          <p:cNvSpPr/>
          <p:nvPr/>
        </p:nvSpPr>
        <p:spPr bwMode="auto">
          <a:xfrm rot="19550495">
            <a:off x="5215233" y="72859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70E318-FA65-DADC-1736-131CE2D9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91796"/>
            <a:ext cx="3602541" cy="30963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99542316-29E2-1BFB-D41D-FD932E583E02}"/>
              </a:ext>
            </a:extLst>
          </p:cNvPr>
          <p:cNvSpPr/>
          <p:nvPr/>
        </p:nvSpPr>
        <p:spPr bwMode="auto">
          <a:xfrm rot="5400000">
            <a:off x="3654926" y="3697654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D881C49-AE5D-35E9-4B3C-0AC5E9265404}"/>
              </a:ext>
            </a:extLst>
          </p:cNvPr>
          <p:cNvSpPr/>
          <p:nvPr/>
        </p:nvSpPr>
        <p:spPr bwMode="auto">
          <a:xfrm rot="8478028">
            <a:off x="5042167" y="5758668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2FAD066-92ED-6043-8FD1-2CFB14FE2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Future developments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BC6454-B565-224F-B265-E965CCAA2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447856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continually adding new features</a:t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dirty="0">
                <a:hlinkClick r:id="rId3"/>
              </a:rPr>
              <a:t>https://www.riskassess.ca/info/news</a:t>
            </a:r>
            <a:br>
              <a:rPr lang="en-US" altLang="en-US" sz="2800" dirty="0"/>
            </a:br>
            <a:r>
              <a:rPr lang="en-US" altLang="en-US" sz="2800" dirty="0"/>
              <a:t> e.g. more chemicals, updated learning resources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/>
              <a:t>• planned:</a:t>
            </a:r>
            <a:br>
              <a:rPr lang="en-US" altLang="en-US" sz="2800" dirty="0"/>
            </a:br>
            <a:r>
              <a:rPr lang="en-US" altLang="en-US" sz="2800" dirty="0"/>
              <a:t>- chemical register/inventory</a:t>
            </a:r>
            <a:br>
              <a:rPr lang="en-US" altLang="en-US" sz="2800" dirty="0"/>
            </a:br>
            <a:r>
              <a:rPr lang="en-US" altLang="en-US" sz="2800" dirty="0"/>
              <a:t>- SDS management system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80699</TotalTime>
  <Words>615</Words>
  <Application>Microsoft Macintosh PowerPoint</Application>
  <PresentationFormat>On-screen Show (4:3)</PresentationFormat>
  <Paragraphs>125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Blank Presentation</vt:lpstr>
      <vt:lpstr>RiskAssess: new features, tips and tricks</vt:lpstr>
      <vt:lpstr>2700 schools AU: 2400 (84%) NZ: 300 (54%) CA: 60 (1%)</vt:lpstr>
      <vt:lpstr>New Features</vt:lpstr>
      <vt:lpstr>PowerPoint Presentation</vt:lpstr>
      <vt:lpstr>Disposal</vt:lpstr>
      <vt:lpstr>Safety Databases</vt:lpstr>
      <vt:lpstr>PowerPoint Presentation</vt:lpstr>
      <vt:lpstr>PowerPoint Presentation</vt:lpstr>
      <vt:lpstr>Future developments</vt:lpstr>
      <vt:lpstr>Tips &amp; Tricks</vt:lpstr>
      <vt:lpstr>Menu</vt:lpstr>
      <vt:lpstr>PowerPoint Presentation</vt:lpstr>
      <vt:lpstr>PowerPoint Presentation</vt:lpstr>
      <vt:lpstr>PowerPoint Presentation</vt:lpstr>
      <vt:lpstr>RiskAssess data source</vt:lpstr>
      <vt:lpstr>PowerPoint Presentation</vt:lpstr>
      <vt:lpstr>RiskAssess data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311</cp:revision>
  <cp:lastPrinted>2024-05-05T05:37:34Z</cp:lastPrinted>
  <dcterms:created xsi:type="dcterms:W3CDTF">2008-09-14T02:46:40Z</dcterms:created>
  <dcterms:modified xsi:type="dcterms:W3CDTF">2024-05-05T05:57:28Z</dcterms:modified>
</cp:coreProperties>
</file>